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2.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3.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4.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5.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6.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notesMasterIdLst>
    <p:notesMasterId r:id="rId27"/>
  </p:notesMasterIdLst>
  <p:handoutMasterIdLst>
    <p:handoutMasterId r:id="rId28"/>
  </p:handoutMasterIdLst>
  <p:sldIdLst>
    <p:sldId id="286" r:id="rId2"/>
    <p:sldId id="322" r:id="rId3"/>
    <p:sldId id="285" r:id="rId4"/>
    <p:sldId id="271" r:id="rId5"/>
    <p:sldId id="324" r:id="rId6"/>
    <p:sldId id="327" r:id="rId7"/>
    <p:sldId id="328" r:id="rId8"/>
    <p:sldId id="326" r:id="rId9"/>
    <p:sldId id="280" r:id="rId10"/>
    <p:sldId id="257" r:id="rId11"/>
    <p:sldId id="318" r:id="rId12"/>
    <p:sldId id="319" r:id="rId13"/>
    <p:sldId id="329" r:id="rId14"/>
    <p:sldId id="316" r:id="rId15"/>
    <p:sldId id="259" r:id="rId16"/>
    <p:sldId id="320" r:id="rId17"/>
    <p:sldId id="321" r:id="rId18"/>
    <p:sldId id="263" r:id="rId19"/>
    <p:sldId id="267" r:id="rId20"/>
    <p:sldId id="294" r:id="rId21"/>
    <p:sldId id="295" r:id="rId22"/>
    <p:sldId id="323" r:id="rId23"/>
    <p:sldId id="302" r:id="rId24"/>
    <p:sldId id="314" r:id="rId25"/>
    <p:sldId id="313" r:id="rId2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EC82"/>
    <a:srgbClr val="4F5368"/>
    <a:srgbClr val="2B32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C1A69C-998E-47DB-8E80-B0E6BB28C37C}" v="25" dt="2025-11-18T00:07:37.50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47" autoAdjust="0"/>
    <p:restoredTop sz="71533" autoAdjust="0"/>
  </p:normalViewPr>
  <p:slideViewPr>
    <p:cSldViewPr snapToGrid="0">
      <p:cViewPr varScale="1">
        <p:scale>
          <a:sx n="45" d="100"/>
          <a:sy n="45" d="100"/>
        </p:scale>
        <p:origin x="1408"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a Kimball" userId="c28aba8f-eca6-481d-b102-7c4af8896480" providerId="ADAL" clId="{D3D69AF4-F8DE-438E-B0AE-C74A19BE9EC1}"/>
    <pc:docChg chg="delSld">
      <pc:chgData name="Julia Kimball" userId="c28aba8f-eca6-481d-b102-7c4af8896480" providerId="ADAL" clId="{D3D69AF4-F8DE-438E-B0AE-C74A19BE9EC1}" dt="2025-11-18T12:33:04.646" v="0" actId="2696"/>
      <pc:docMkLst>
        <pc:docMk/>
      </pc:docMkLst>
      <pc:sldChg chg="del">
        <pc:chgData name="Julia Kimball" userId="c28aba8f-eca6-481d-b102-7c4af8896480" providerId="ADAL" clId="{D3D69AF4-F8DE-438E-B0AE-C74A19BE9EC1}" dt="2025-11-18T12:33:04.646" v="0" actId="2696"/>
        <pc:sldMkLst>
          <pc:docMk/>
          <pc:sldMk cId="2061925931" sldId="325"/>
        </pc:sldMkLst>
      </pc:sldChg>
    </pc:docChg>
  </pc:docChgLst>
</pc:chgInfo>
</file>

<file path=ppt/diagrams/_rels/data1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ata5.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_rels/drawing1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rawing5.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svg"/><Relationship Id="rId1" Type="http://schemas.openxmlformats.org/officeDocument/2006/relationships/image" Target="../media/image5.png"/><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18/5/colors/Iconchunking_neutralbg_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a:alpha val="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33B6E0-7A87-47EE-8B64-6B51E3CD8DB1}"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32E5CD75-83D4-4A6B-99D4-98BBE1BEB9C8}">
      <dgm:prSet/>
      <dgm:spPr/>
      <dgm:t>
        <a:bodyPr/>
        <a:lstStyle/>
        <a:p>
          <a:r>
            <a:rPr lang="en-US" b="1" dirty="0"/>
            <a:t>Point in Time January 2026</a:t>
          </a:r>
          <a:endParaRPr lang="en-US" dirty="0"/>
        </a:p>
      </dgm:t>
    </dgm:pt>
    <dgm:pt modelId="{BC6EC5CE-481D-410E-948F-462B6B7A5A51}" type="parTrans" cxnId="{E585D88D-B165-48FC-AD26-820F583FAE32}">
      <dgm:prSet/>
      <dgm:spPr/>
      <dgm:t>
        <a:bodyPr/>
        <a:lstStyle/>
        <a:p>
          <a:endParaRPr lang="en-US"/>
        </a:p>
      </dgm:t>
    </dgm:pt>
    <dgm:pt modelId="{B1A350A0-E025-4FD7-B7EA-55E53775C498}" type="sibTrans" cxnId="{E585D88D-B165-48FC-AD26-820F583FAE32}">
      <dgm:prSet/>
      <dgm:spPr/>
      <dgm:t>
        <a:bodyPr/>
        <a:lstStyle/>
        <a:p>
          <a:endParaRPr lang="en-US"/>
        </a:p>
      </dgm:t>
    </dgm:pt>
    <dgm:pt modelId="{315C44BA-E311-4D99-BE6C-BC4025539C1A}">
      <dgm:prSet/>
      <dgm:spPr/>
      <dgm:t>
        <a:bodyPr/>
        <a:lstStyle/>
        <a:p>
          <a:r>
            <a:rPr lang="en-US" b="1" dirty="0"/>
            <a:t>Coordinated Entry</a:t>
          </a:r>
          <a:endParaRPr lang="en-US" dirty="0">
            <a:latin typeface="+mn-lt"/>
          </a:endParaRPr>
        </a:p>
      </dgm:t>
    </dgm:pt>
    <dgm:pt modelId="{5784E512-02A4-4F00-B770-43CE7ED98BB8}" type="parTrans" cxnId="{7E769395-911E-4CA0-8187-666E578365DC}">
      <dgm:prSet/>
      <dgm:spPr/>
      <dgm:t>
        <a:bodyPr/>
        <a:lstStyle/>
        <a:p>
          <a:endParaRPr lang="en-US"/>
        </a:p>
      </dgm:t>
    </dgm:pt>
    <dgm:pt modelId="{A46475CF-29DD-4866-9102-03D2A5DEE71D}" type="sibTrans" cxnId="{7E769395-911E-4CA0-8187-666E578365DC}">
      <dgm:prSet/>
      <dgm:spPr/>
      <dgm:t>
        <a:bodyPr/>
        <a:lstStyle/>
        <a:p>
          <a:endParaRPr lang="en-US"/>
        </a:p>
      </dgm:t>
    </dgm:pt>
    <dgm:pt modelId="{FDB0FBC4-1F85-409F-B948-44B796B10F3B}">
      <dgm:prSet/>
      <dgm:spPr/>
      <dgm:t>
        <a:bodyPr/>
        <a:lstStyle/>
        <a:p>
          <a:endParaRPr lang="en-US" dirty="0"/>
        </a:p>
      </dgm:t>
    </dgm:pt>
    <dgm:pt modelId="{3B135B51-C9EA-4881-881D-D077BDCA7AF0}" type="parTrans" cxnId="{5AAC0CB3-0117-4F07-AA38-AC30FC84E5E2}">
      <dgm:prSet/>
      <dgm:spPr/>
      <dgm:t>
        <a:bodyPr/>
        <a:lstStyle/>
        <a:p>
          <a:endParaRPr lang="en-US"/>
        </a:p>
      </dgm:t>
    </dgm:pt>
    <dgm:pt modelId="{458E778B-998D-48B8-BDFD-7C331CFD0831}" type="sibTrans" cxnId="{5AAC0CB3-0117-4F07-AA38-AC30FC84E5E2}">
      <dgm:prSet/>
      <dgm:spPr/>
      <dgm:t>
        <a:bodyPr/>
        <a:lstStyle/>
        <a:p>
          <a:endParaRPr lang="en-US"/>
        </a:p>
      </dgm:t>
    </dgm:pt>
    <dgm:pt modelId="{559BB7C3-EB93-47B6-9AFB-5EEDE02137C7}" type="pres">
      <dgm:prSet presAssocID="{F433B6E0-7A87-47EE-8B64-6B51E3CD8DB1}" presName="linear" presStyleCnt="0">
        <dgm:presLayoutVars>
          <dgm:dir/>
          <dgm:animLvl val="lvl"/>
          <dgm:resizeHandles val="exact"/>
        </dgm:presLayoutVars>
      </dgm:prSet>
      <dgm:spPr/>
    </dgm:pt>
    <dgm:pt modelId="{68342002-0DD4-4DDC-B5BA-9A3F5EE5DF63}" type="pres">
      <dgm:prSet presAssocID="{32E5CD75-83D4-4A6B-99D4-98BBE1BEB9C8}" presName="parentLin" presStyleCnt="0"/>
      <dgm:spPr/>
    </dgm:pt>
    <dgm:pt modelId="{F05FCE86-263C-46B9-AD2A-F43769D656B4}" type="pres">
      <dgm:prSet presAssocID="{32E5CD75-83D4-4A6B-99D4-98BBE1BEB9C8}" presName="parentLeftMargin" presStyleLbl="node1" presStyleIdx="0" presStyleCnt="2"/>
      <dgm:spPr/>
    </dgm:pt>
    <dgm:pt modelId="{B7A51288-B3FB-4991-B907-92CFCD9EE739}" type="pres">
      <dgm:prSet presAssocID="{32E5CD75-83D4-4A6B-99D4-98BBE1BEB9C8}" presName="parentText" presStyleLbl="node1" presStyleIdx="0" presStyleCnt="2">
        <dgm:presLayoutVars>
          <dgm:chMax val="0"/>
          <dgm:bulletEnabled val="1"/>
        </dgm:presLayoutVars>
      </dgm:prSet>
      <dgm:spPr/>
    </dgm:pt>
    <dgm:pt modelId="{3431C16C-BF90-4A02-9651-39DD8012FF2C}" type="pres">
      <dgm:prSet presAssocID="{32E5CD75-83D4-4A6B-99D4-98BBE1BEB9C8}" presName="negativeSpace" presStyleCnt="0"/>
      <dgm:spPr/>
    </dgm:pt>
    <dgm:pt modelId="{00E6D106-62F4-4D68-BAF1-01D60B13F3DB}" type="pres">
      <dgm:prSet presAssocID="{32E5CD75-83D4-4A6B-99D4-98BBE1BEB9C8}" presName="childText" presStyleLbl="conFgAcc1" presStyleIdx="0" presStyleCnt="2">
        <dgm:presLayoutVars>
          <dgm:bulletEnabled val="1"/>
        </dgm:presLayoutVars>
      </dgm:prSet>
      <dgm:spPr/>
    </dgm:pt>
    <dgm:pt modelId="{E7F8BA22-6AF1-4B0D-BFAC-43245005FD9A}" type="pres">
      <dgm:prSet presAssocID="{B1A350A0-E025-4FD7-B7EA-55E53775C498}" presName="spaceBetweenRectangles" presStyleCnt="0"/>
      <dgm:spPr/>
    </dgm:pt>
    <dgm:pt modelId="{BEAC8711-E21B-4CD7-B25A-93912262C4B5}" type="pres">
      <dgm:prSet presAssocID="{315C44BA-E311-4D99-BE6C-BC4025539C1A}" presName="parentLin" presStyleCnt="0"/>
      <dgm:spPr/>
    </dgm:pt>
    <dgm:pt modelId="{F276E278-23E2-4CD9-925D-096EA2D1379F}" type="pres">
      <dgm:prSet presAssocID="{315C44BA-E311-4D99-BE6C-BC4025539C1A}" presName="parentLeftMargin" presStyleLbl="node1" presStyleIdx="0" presStyleCnt="2"/>
      <dgm:spPr/>
    </dgm:pt>
    <dgm:pt modelId="{3BFB70D5-BF80-4B07-AE25-05893160A454}" type="pres">
      <dgm:prSet presAssocID="{315C44BA-E311-4D99-BE6C-BC4025539C1A}" presName="parentText" presStyleLbl="node1" presStyleIdx="1" presStyleCnt="2">
        <dgm:presLayoutVars>
          <dgm:chMax val="0"/>
          <dgm:bulletEnabled val="1"/>
        </dgm:presLayoutVars>
      </dgm:prSet>
      <dgm:spPr/>
    </dgm:pt>
    <dgm:pt modelId="{C35C877D-FB20-4DC5-8638-344E6F1C0898}" type="pres">
      <dgm:prSet presAssocID="{315C44BA-E311-4D99-BE6C-BC4025539C1A}" presName="negativeSpace" presStyleCnt="0"/>
      <dgm:spPr/>
    </dgm:pt>
    <dgm:pt modelId="{A81021FD-D52D-4975-BFBC-09359AE8767C}" type="pres">
      <dgm:prSet presAssocID="{315C44BA-E311-4D99-BE6C-BC4025539C1A}" presName="childText" presStyleLbl="conFgAcc1" presStyleIdx="1" presStyleCnt="2">
        <dgm:presLayoutVars>
          <dgm:bulletEnabled val="1"/>
        </dgm:presLayoutVars>
      </dgm:prSet>
      <dgm:spPr/>
    </dgm:pt>
  </dgm:ptLst>
  <dgm:cxnLst>
    <dgm:cxn modelId="{FEB2A729-89CB-4349-A20C-C112F70884B0}" type="presOf" srcId="{32E5CD75-83D4-4A6B-99D4-98BBE1BEB9C8}" destId="{F05FCE86-263C-46B9-AD2A-F43769D656B4}" srcOrd="0" destOrd="0" presId="urn:microsoft.com/office/officeart/2005/8/layout/list1"/>
    <dgm:cxn modelId="{184AFA3E-C059-450F-8412-04E4F5199AB8}" type="presOf" srcId="{F433B6E0-7A87-47EE-8B64-6B51E3CD8DB1}" destId="{559BB7C3-EB93-47B6-9AFB-5EEDE02137C7}" srcOrd="0" destOrd="0" presId="urn:microsoft.com/office/officeart/2005/8/layout/list1"/>
    <dgm:cxn modelId="{549C825E-051C-4E76-8A1D-8CCED7060DC0}" type="presOf" srcId="{32E5CD75-83D4-4A6B-99D4-98BBE1BEB9C8}" destId="{B7A51288-B3FB-4991-B907-92CFCD9EE739}" srcOrd="1" destOrd="0" presId="urn:microsoft.com/office/officeart/2005/8/layout/list1"/>
    <dgm:cxn modelId="{EAC4B65A-DDDD-494F-BBDF-9D5675294874}" type="presOf" srcId="{FDB0FBC4-1F85-409F-B948-44B796B10F3B}" destId="{A81021FD-D52D-4975-BFBC-09359AE8767C}" srcOrd="0" destOrd="0" presId="urn:microsoft.com/office/officeart/2005/8/layout/list1"/>
    <dgm:cxn modelId="{E585D88D-B165-48FC-AD26-820F583FAE32}" srcId="{F433B6E0-7A87-47EE-8B64-6B51E3CD8DB1}" destId="{32E5CD75-83D4-4A6B-99D4-98BBE1BEB9C8}" srcOrd="0" destOrd="0" parTransId="{BC6EC5CE-481D-410E-948F-462B6B7A5A51}" sibTransId="{B1A350A0-E025-4FD7-B7EA-55E53775C498}"/>
    <dgm:cxn modelId="{7E769395-911E-4CA0-8187-666E578365DC}" srcId="{F433B6E0-7A87-47EE-8B64-6B51E3CD8DB1}" destId="{315C44BA-E311-4D99-BE6C-BC4025539C1A}" srcOrd="1" destOrd="0" parTransId="{5784E512-02A4-4F00-B770-43CE7ED98BB8}" sibTransId="{A46475CF-29DD-4866-9102-03D2A5DEE71D}"/>
    <dgm:cxn modelId="{5AAC0CB3-0117-4F07-AA38-AC30FC84E5E2}" srcId="{315C44BA-E311-4D99-BE6C-BC4025539C1A}" destId="{FDB0FBC4-1F85-409F-B948-44B796B10F3B}" srcOrd="0" destOrd="0" parTransId="{3B135B51-C9EA-4881-881D-D077BDCA7AF0}" sibTransId="{458E778B-998D-48B8-BDFD-7C331CFD0831}"/>
    <dgm:cxn modelId="{3255D0D0-456E-4143-B6D5-DA545646EBBE}" type="presOf" srcId="{315C44BA-E311-4D99-BE6C-BC4025539C1A}" destId="{3BFB70D5-BF80-4B07-AE25-05893160A454}" srcOrd="1" destOrd="0" presId="urn:microsoft.com/office/officeart/2005/8/layout/list1"/>
    <dgm:cxn modelId="{6DFA49FA-F655-4D58-9233-1C69491F70A4}" type="presOf" srcId="{315C44BA-E311-4D99-BE6C-BC4025539C1A}" destId="{F276E278-23E2-4CD9-925D-096EA2D1379F}" srcOrd="0" destOrd="0" presId="urn:microsoft.com/office/officeart/2005/8/layout/list1"/>
    <dgm:cxn modelId="{6E5199B3-8D12-4501-8ECA-F628A4485FF7}" type="presParOf" srcId="{559BB7C3-EB93-47B6-9AFB-5EEDE02137C7}" destId="{68342002-0DD4-4DDC-B5BA-9A3F5EE5DF63}" srcOrd="0" destOrd="0" presId="urn:microsoft.com/office/officeart/2005/8/layout/list1"/>
    <dgm:cxn modelId="{FF9AE3FC-FF12-440D-A2A7-63CDB9362757}" type="presParOf" srcId="{68342002-0DD4-4DDC-B5BA-9A3F5EE5DF63}" destId="{F05FCE86-263C-46B9-AD2A-F43769D656B4}" srcOrd="0" destOrd="0" presId="urn:microsoft.com/office/officeart/2005/8/layout/list1"/>
    <dgm:cxn modelId="{E66B20AA-B22E-4EFE-9027-E458F11B1017}" type="presParOf" srcId="{68342002-0DD4-4DDC-B5BA-9A3F5EE5DF63}" destId="{B7A51288-B3FB-4991-B907-92CFCD9EE739}" srcOrd="1" destOrd="0" presId="urn:microsoft.com/office/officeart/2005/8/layout/list1"/>
    <dgm:cxn modelId="{68631E07-C8C3-49A0-B377-97584B70D0F4}" type="presParOf" srcId="{559BB7C3-EB93-47B6-9AFB-5EEDE02137C7}" destId="{3431C16C-BF90-4A02-9651-39DD8012FF2C}" srcOrd="1" destOrd="0" presId="urn:microsoft.com/office/officeart/2005/8/layout/list1"/>
    <dgm:cxn modelId="{EDEA5A42-44AD-482D-B7F5-36F52E82C250}" type="presParOf" srcId="{559BB7C3-EB93-47B6-9AFB-5EEDE02137C7}" destId="{00E6D106-62F4-4D68-BAF1-01D60B13F3DB}" srcOrd="2" destOrd="0" presId="urn:microsoft.com/office/officeart/2005/8/layout/list1"/>
    <dgm:cxn modelId="{73BEF1B4-DCAC-4957-9040-B3A352636405}" type="presParOf" srcId="{559BB7C3-EB93-47B6-9AFB-5EEDE02137C7}" destId="{E7F8BA22-6AF1-4B0D-BFAC-43245005FD9A}" srcOrd="3" destOrd="0" presId="urn:microsoft.com/office/officeart/2005/8/layout/list1"/>
    <dgm:cxn modelId="{2AA0C175-2F4A-4350-881F-99FFC28C2E40}" type="presParOf" srcId="{559BB7C3-EB93-47B6-9AFB-5EEDE02137C7}" destId="{BEAC8711-E21B-4CD7-B25A-93912262C4B5}" srcOrd="4" destOrd="0" presId="urn:microsoft.com/office/officeart/2005/8/layout/list1"/>
    <dgm:cxn modelId="{DCB25418-346E-496A-8712-CF22EC2F160C}" type="presParOf" srcId="{BEAC8711-E21B-4CD7-B25A-93912262C4B5}" destId="{F276E278-23E2-4CD9-925D-096EA2D1379F}" srcOrd="0" destOrd="0" presId="urn:microsoft.com/office/officeart/2005/8/layout/list1"/>
    <dgm:cxn modelId="{A5F73093-B750-45E8-912D-3A80C8FF667B}" type="presParOf" srcId="{BEAC8711-E21B-4CD7-B25A-93912262C4B5}" destId="{3BFB70D5-BF80-4B07-AE25-05893160A454}" srcOrd="1" destOrd="0" presId="urn:microsoft.com/office/officeart/2005/8/layout/list1"/>
    <dgm:cxn modelId="{35D74CD5-E13D-49D6-8130-F65885A1EC77}" type="presParOf" srcId="{559BB7C3-EB93-47B6-9AFB-5EEDE02137C7}" destId="{C35C877D-FB20-4DC5-8638-344E6F1C0898}" srcOrd="5" destOrd="0" presId="urn:microsoft.com/office/officeart/2005/8/layout/list1"/>
    <dgm:cxn modelId="{D8443711-50BC-4427-A8A4-ADB3596932D9}" type="presParOf" srcId="{559BB7C3-EB93-47B6-9AFB-5EEDE02137C7}" destId="{A81021FD-D52D-4975-BFBC-09359AE8767C}" srcOrd="6"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5789AB3-D6B1-4353-B61D-7B80656DE358}" type="doc">
      <dgm:prSet loTypeId="urn:microsoft.com/office/officeart/2018/2/layout/IconLabelList" loCatId="icon" qsTypeId="urn:microsoft.com/office/officeart/2005/8/quickstyle/simple1" qsCatId="simple" csTypeId="urn:microsoft.com/office/officeart/2018/5/colors/Iconchunking_neutralbg_accent1_2" csCatId="accent1" phldr="1"/>
      <dgm:spPr/>
      <dgm:t>
        <a:bodyPr/>
        <a:lstStyle/>
        <a:p>
          <a:endParaRPr lang="en-US"/>
        </a:p>
      </dgm:t>
    </dgm:pt>
    <dgm:pt modelId="{9F10C7F8-0C8E-4AB7-892C-521952A7CCFF}">
      <dgm:prSet/>
      <dgm:spPr/>
      <dgm:t>
        <a:bodyPr/>
        <a:lstStyle/>
        <a:p>
          <a:r>
            <a:rPr lang="en-US" b="1" dirty="0"/>
            <a:t>Complete Universal Assessment with </a:t>
          </a:r>
          <a:br>
            <a:rPr lang="en-US" b="1" dirty="0"/>
          </a:br>
          <a:r>
            <a:rPr lang="en-US" b="1" dirty="0"/>
            <a:t>households experiencing literal homelessness </a:t>
          </a:r>
          <a:endParaRPr lang="en-US" dirty="0"/>
        </a:p>
      </dgm:t>
    </dgm:pt>
    <dgm:pt modelId="{64255D36-78C9-4914-B7EA-143CC1A678F2}" type="parTrans" cxnId="{4E1D5EB6-E04A-4443-949E-9088E3B5A549}">
      <dgm:prSet/>
      <dgm:spPr/>
      <dgm:t>
        <a:bodyPr/>
        <a:lstStyle/>
        <a:p>
          <a:endParaRPr lang="en-US"/>
        </a:p>
      </dgm:t>
    </dgm:pt>
    <dgm:pt modelId="{B2F9E6C5-BEFF-4879-958D-FF53A5950212}" type="sibTrans" cxnId="{4E1D5EB6-E04A-4443-949E-9088E3B5A549}">
      <dgm:prSet/>
      <dgm:spPr/>
      <dgm:t>
        <a:bodyPr/>
        <a:lstStyle/>
        <a:p>
          <a:endParaRPr lang="en-US"/>
        </a:p>
      </dgm:t>
    </dgm:pt>
    <dgm:pt modelId="{107D886B-9790-4710-AE05-B406B8C079FE}">
      <dgm:prSet/>
      <dgm:spPr/>
      <dgm:t>
        <a:bodyPr/>
        <a:lstStyle/>
        <a:p>
          <a:r>
            <a:rPr lang="en-US" b="1"/>
            <a:t>Record Assessment information into HMIS </a:t>
          </a:r>
          <a:endParaRPr lang="en-US"/>
        </a:p>
      </dgm:t>
    </dgm:pt>
    <dgm:pt modelId="{E96EEAE0-B1E3-4F38-9F7D-5F4847BA856B}" type="parTrans" cxnId="{56BDCA71-B569-4EBE-A008-3BF19511FC6C}">
      <dgm:prSet/>
      <dgm:spPr/>
      <dgm:t>
        <a:bodyPr/>
        <a:lstStyle/>
        <a:p>
          <a:endParaRPr lang="en-US"/>
        </a:p>
      </dgm:t>
    </dgm:pt>
    <dgm:pt modelId="{350D50C1-16B7-4F8B-99A7-59CBAF1716FE}" type="sibTrans" cxnId="{56BDCA71-B569-4EBE-A008-3BF19511FC6C}">
      <dgm:prSet/>
      <dgm:spPr/>
      <dgm:t>
        <a:bodyPr/>
        <a:lstStyle/>
        <a:p>
          <a:endParaRPr lang="en-US"/>
        </a:p>
      </dgm:t>
    </dgm:pt>
    <dgm:pt modelId="{52AC9703-2136-42B0-9F76-A0A8A33FC47F}">
      <dgm:prSet/>
      <dgm:spPr/>
      <dgm:t>
        <a:bodyPr/>
        <a:lstStyle/>
        <a:p>
          <a:r>
            <a:rPr lang="en-US" b="1"/>
            <a:t>Participate in case conferencing meetings at Service Hub Level, as needed and appropriate </a:t>
          </a:r>
          <a:endParaRPr lang="en-US"/>
        </a:p>
      </dgm:t>
    </dgm:pt>
    <dgm:pt modelId="{C090862F-175F-449A-BEC6-E7581E84BCA1}" type="parTrans" cxnId="{6313CC80-96D8-42BF-99BF-701945808697}">
      <dgm:prSet/>
      <dgm:spPr/>
      <dgm:t>
        <a:bodyPr/>
        <a:lstStyle/>
        <a:p>
          <a:endParaRPr lang="en-US"/>
        </a:p>
      </dgm:t>
    </dgm:pt>
    <dgm:pt modelId="{D2CB8168-2D55-4886-90D2-E0858654FBF2}" type="sibTrans" cxnId="{6313CC80-96D8-42BF-99BF-701945808697}">
      <dgm:prSet/>
      <dgm:spPr/>
      <dgm:t>
        <a:bodyPr/>
        <a:lstStyle/>
        <a:p>
          <a:endParaRPr lang="en-US"/>
        </a:p>
      </dgm:t>
    </dgm:pt>
    <dgm:pt modelId="{396E77BA-58F7-4C06-919D-CD5800B2A809}" type="pres">
      <dgm:prSet presAssocID="{B5789AB3-D6B1-4353-B61D-7B80656DE358}" presName="root" presStyleCnt="0">
        <dgm:presLayoutVars>
          <dgm:dir/>
          <dgm:resizeHandles val="exact"/>
        </dgm:presLayoutVars>
      </dgm:prSet>
      <dgm:spPr/>
    </dgm:pt>
    <dgm:pt modelId="{F41254E5-3BCE-4C51-A963-1D7525F862F2}" type="pres">
      <dgm:prSet presAssocID="{9F10C7F8-0C8E-4AB7-892C-521952A7CCFF}" presName="compNode" presStyleCnt="0"/>
      <dgm:spPr/>
    </dgm:pt>
    <dgm:pt modelId="{56B9D082-DFC7-4757-A9B4-3B9CB6D25FFD}" type="pres">
      <dgm:prSet presAssocID="{9F10C7F8-0C8E-4AB7-892C-521952A7CCFF}"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ouse"/>
        </a:ext>
      </dgm:extLst>
    </dgm:pt>
    <dgm:pt modelId="{D49F236F-1BD1-4AD8-B7FD-264D5556904B}" type="pres">
      <dgm:prSet presAssocID="{9F10C7F8-0C8E-4AB7-892C-521952A7CCFF}" presName="spaceRect" presStyleCnt="0"/>
      <dgm:spPr/>
    </dgm:pt>
    <dgm:pt modelId="{4FEE4217-F0E2-4726-9968-25C76B6DBEB6}" type="pres">
      <dgm:prSet presAssocID="{9F10C7F8-0C8E-4AB7-892C-521952A7CCFF}" presName="textRect" presStyleLbl="revTx" presStyleIdx="0" presStyleCnt="3">
        <dgm:presLayoutVars>
          <dgm:chMax val="1"/>
          <dgm:chPref val="1"/>
        </dgm:presLayoutVars>
      </dgm:prSet>
      <dgm:spPr/>
    </dgm:pt>
    <dgm:pt modelId="{9226302B-70D2-48BD-B5D4-F7CD876FC3B2}" type="pres">
      <dgm:prSet presAssocID="{B2F9E6C5-BEFF-4879-958D-FF53A5950212}" presName="sibTrans" presStyleCnt="0"/>
      <dgm:spPr/>
    </dgm:pt>
    <dgm:pt modelId="{C97AA3E6-509C-4082-9AB6-0D526B09602D}" type="pres">
      <dgm:prSet presAssocID="{107D886B-9790-4710-AE05-B406B8C079FE}" presName="compNode" presStyleCnt="0"/>
      <dgm:spPr/>
    </dgm:pt>
    <dgm:pt modelId="{CFCA28A1-6885-4918-B551-78A6A0D9A5F0}" type="pres">
      <dgm:prSet presAssocID="{107D886B-9790-4710-AE05-B406B8C079FE}"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 List"/>
        </a:ext>
      </dgm:extLst>
    </dgm:pt>
    <dgm:pt modelId="{6E907B49-A8ED-4C41-B50E-A3DEBBBB7B68}" type="pres">
      <dgm:prSet presAssocID="{107D886B-9790-4710-AE05-B406B8C079FE}" presName="spaceRect" presStyleCnt="0"/>
      <dgm:spPr/>
    </dgm:pt>
    <dgm:pt modelId="{1B2C4922-7054-41CD-8585-92F23A1B59E7}" type="pres">
      <dgm:prSet presAssocID="{107D886B-9790-4710-AE05-B406B8C079FE}" presName="textRect" presStyleLbl="revTx" presStyleIdx="1" presStyleCnt="3">
        <dgm:presLayoutVars>
          <dgm:chMax val="1"/>
          <dgm:chPref val="1"/>
        </dgm:presLayoutVars>
      </dgm:prSet>
      <dgm:spPr/>
    </dgm:pt>
    <dgm:pt modelId="{56579A6C-A30C-4B3A-9033-1C42AA28D483}" type="pres">
      <dgm:prSet presAssocID="{350D50C1-16B7-4F8B-99A7-59CBAF1716FE}" presName="sibTrans" presStyleCnt="0"/>
      <dgm:spPr/>
    </dgm:pt>
    <dgm:pt modelId="{4A98CD3D-837A-42B6-A2ED-28217042CA5B}" type="pres">
      <dgm:prSet presAssocID="{52AC9703-2136-42B0-9F76-A0A8A33FC47F}" presName="compNode" presStyleCnt="0"/>
      <dgm:spPr/>
    </dgm:pt>
    <dgm:pt modelId="{1B22C18B-CF5B-4F1E-BA58-0B8FBC866A92}" type="pres">
      <dgm:prSet presAssocID="{52AC9703-2136-42B0-9F76-A0A8A33FC47F}"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eeting"/>
        </a:ext>
      </dgm:extLst>
    </dgm:pt>
    <dgm:pt modelId="{605B72D9-5868-4356-AD56-E3DAAB0054FB}" type="pres">
      <dgm:prSet presAssocID="{52AC9703-2136-42B0-9F76-A0A8A33FC47F}" presName="spaceRect" presStyleCnt="0"/>
      <dgm:spPr/>
    </dgm:pt>
    <dgm:pt modelId="{5269C32F-B1C1-44DB-A8C1-078DC5E88F2B}" type="pres">
      <dgm:prSet presAssocID="{52AC9703-2136-42B0-9F76-A0A8A33FC47F}" presName="textRect" presStyleLbl="revTx" presStyleIdx="2" presStyleCnt="3">
        <dgm:presLayoutVars>
          <dgm:chMax val="1"/>
          <dgm:chPref val="1"/>
        </dgm:presLayoutVars>
      </dgm:prSet>
      <dgm:spPr/>
    </dgm:pt>
  </dgm:ptLst>
  <dgm:cxnLst>
    <dgm:cxn modelId="{BFA2945E-7C57-4DFD-BC8A-7A27FB541FFF}" type="presOf" srcId="{9F10C7F8-0C8E-4AB7-892C-521952A7CCFF}" destId="{4FEE4217-F0E2-4726-9968-25C76B6DBEB6}" srcOrd="0" destOrd="0" presId="urn:microsoft.com/office/officeart/2018/2/layout/IconLabelList"/>
    <dgm:cxn modelId="{C4953044-740C-4F66-ABDB-24E9AA20B1FD}" type="presOf" srcId="{52AC9703-2136-42B0-9F76-A0A8A33FC47F}" destId="{5269C32F-B1C1-44DB-A8C1-078DC5E88F2B}" srcOrd="0" destOrd="0" presId="urn:microsoft.com/office/officeart/2018/2/layout/IconLabelList"/>
    <dgm:cxn modelId="{56BDCA71-B569-4EBE-A008-3BF19511FC6C}" srcId="{B5789AB3-D6B1-4353-B61D-7B80656DE358}" destId="{107D886B-9790-4710-AE05-B406B8C079FE}" srcOrd="1" destOrd="0" parTransId="{E96EEAE0-B1E3-4F38-9F7D-5F4847BA856B}" sibTransId="{350D50C1-16B7-4F8B-99A7-59CBAF1716FE}"/>
    <dgm:cxn modelId="{6313CC80-96D8-42BF-99BF-701945808697}" srcId="{B5789AB3-D6B1-4353-B61D-7B80656DE358}" destId="{52AC9703-2136-42B0-9F76-A0A8A33FC47F}" srcOrd="2" destOrd="0" parTransId="{C090862F-175F-449A-BEC6-E7581E84BCA1}" sibTransId="{D2CB8168-2D55-4886-90D2-E0858654FBF2}"/>
    <dgm:cxn modelId="{4E1D5EB6-E04A-4443-949E-9088E3B5A549}" srcId="{B5789AB3-D6B1-4353-B61D-7B80656DE358}" destId="{9F10C7F8-0C8E-4AB7-892C-521952A7CCFF}" srcOrd="0" destOrd="0" parTransId="{64255D36-78C9-4914-B7EA-143CC1A678F2}" sibTransId="{B2F9E6C5-BEFF-4879-958D-FF53A5950212}"/>
    <dgm:cxn modelId="{826251B8-681F-4E87-AA05-731A7DDB70F4}" type="presOf" srcId="{B5789AB3-D6B1-4353-B61D-7B80656DE358}" destId="{396E77BA-58F7-4C06-919D-CD5800B2A809}" srcOrd="0" destOrd="0" presId="urn:microsoft.com/office/officeart/2018/2/layout/IconLabelList"/>
    <dgm:cxn modelId="{01430DBC-B0C4-4873-B768-3EB0996E111D}" type="presOf" srcId="{107D886B-9790-4710-AE05-B406B8C079FE}" destId="{1B2C4922-7054-41CD-8585-92F23A1B59E7}" srcOrd="0" destOrd="0" presId="urn:microsoft.com/office/officeart/2018/2/layout/IconLabelList"/>
    <dgm:cxn modelId="{548242B9-CA30-4AD3-A893-D98FCAD4291E}" type="presParOf" srcId="{396E77BA-58F7-4C06-919D-CD5800B2A809}" destId="{F41254E5-3BCE-4C51-A963-1D7525F862F2}" srcOrd="0" destOrd="0" presId="urn:microsoft.com/office/officeart/2018/2/layout/IconLabelList"/>
    <dgm:cxn modelId="{99CE55C9-12DA-4663-8336-DB917AF65993}" type="presParOf" srcId="{F41254E5-3BCE-4C51-A963-1D7525F862F2}" destId="{56B9D082-DFC7-4757-A9B4-3B9CB6D25FFD}" srcOrd="0" destOrd="0" presId="urn:microsoft.com/office/officeart/2018/2/layout/IconLabelList"/>
    <dgm:cxn modelId="{7B8BBF71-1A69-4B31-A9CF-8695A38F59EB}" type="presParOf" srcId="{F41254E5-3BCE-4C51-A963-1D7525F862F2}" destId="{D49F236F-1BD1-4AD8-B7FD-264D5556904B}" srcOrd="1" destOrd="0" presId="urn:microsoft.com/office/officeart/2018/2/layout/IconLabelList"/>
    <dgm:cxn modelId="{15E875FD-32E3-4354-8B51-2D987031FB91}" type="presParOf" srcId="{F41254E5-3BCE-4C51-A963-1D7525F862F2}" destId="{4FEE4217-F0E2-4726-9968-25C76B6DBEB6}" srcOrd="2" destOrd="0" presId="urn:microsoft.com/office/officeart/2018/2/layout/IconLabelList"/>
    <dgm:cxn modelId="{7EB66B0F-9F57-43A3-AE48-A49555E2A5B0}" type="presParOf" srcId="{396E77BA-58F7-4C06-919D-CD5800B2A809}" destId="{9226302B-70D2-48BD-B5D4-F7CD876FC3B2}" srcOrd="1" destOrd="0" presId="urn:microsoft.com/office/officeart/2018/2/layout/IconLabelList"/>
    <dgm:cxn modelId="{B1AFB8C5-3D52-4710-B76D-68AAEA414E86}" type="presParOf" srcId="{396E77BA-58F7-4C06-919D-CD5800B2A809}" destId="{C97AA3E6-509C-4082-9AB6-0D526B09602D}" srcOrd="2" destOrd="0" presId="urn:microsoft.com/office/officeart/2018/2/layout/IconLabelList"/>
    <dgm:cxn modelId="{EA861B90-CA2E-49EA-8291-1AAC31A66F1E}" type="presParOf" srcId="{C97AA3E6-509C-4082-9AB6-0D526B09602D}" destId="{CFCA28A1-6885-4918-B551-78A6A0D9A5F0}" srcOrd="0" destOrd="0" presId="urn:microsoft.com/office/officeart/2018/2/layout/IconLabelList"/>
    <dgm:cxn modelId="{2E3C470E-79B8-47CF-93A2-23D3F4E0EA36}" type="presParOf" srcId="{C97AA3E6-509C-4082-9AB6-0D526B09602D}" destId="{6E907B49-A8ED-4C41-B50E-A3DEBBBB7B68}" srcOrd="1" destOrd="0" presId="urn:microsoft.com/office/officeart/2018/2/layout/IconLabelList"/>
    <dgm:cxn modelId="{718AD0F2-98EE-4E94-8A34-06B512A80EBF}" type="presParOf" srcId="{C97AA3E6-509C-4082-9AB6-0D526B09602D}" destId="{1B2C4922-7054-41CD-8585-92F23A1B59E7}" srcOrd="2" destOrd="0" presId="urn:microsoft.com/office/officeart/2018/2/layout/IconLabelList"/>
    <dgm:cxn modelId="{0384AD50-305E-4B5A-AF86-1EA017072774}" type="presParOf" srcId="{396E77BA-58F7-4C06-919D-CD5800B2A809}" destId="{56579A6C-A30C-4B3A-9033-1C42AA28D483}" srcOrd="3" destOrd="0" presId="urn:microsoft.com/office/officeart/2018/2/layout/IconLabelList"/>
    <dgm:cxn modelId="{0E5F5555-4CA0-4EC8-B526-14F11D5B7BC2}" type="presParOf" srcId="{396E77BA-58F7-4C06-919D-CD5800B2A809}" destId="{4A98CD3D-837A-42B6-A2ED-28217042CA5B}" srcOrd="4" destOrd="0" presId="urn:microsoft.com/office/officeart/2018/2/layout/IconLabelList"/>
    <dgm:cxn modelId="{1C812F1A-A7E6-47C0-9A84-74AB93327579}" type="presParOf" srcId="{4A98CD3D-837A-42B6-A2ED-28217042CA5B}" destId="{1B22C18B-CF5B-4F1E-BA58-0B8FBC866A92}" srcOrd="0" destOrd="0" presId="urn:microsoft.com/office/officeart/2018/2/layout/IconLabelList"/>
    <dgm:cxn modelId="{A94C8A55-03D3-4D15-83C1-CB4E2CEB5A0A}" type="presParOf" srcId="{4A98CD3D-837A-42B6-A2ED-28217042CA5B}" destId="{605B72D9-5868-4356-AD56-E3DAAB0054FB}" srcOrd="1" destOrd="0" presId="urn:microsoft.com/office/officeart/2018/2/layout/IconLabelList"/>
    <dgm:cxn modelId="{82C78B48-1E4B-46D7-8993-E00C0059BD1C}" type="presParOf" srcId="{4A98CD3D-837A-42B6-A2ED-28217042CA5B}" destId="{5269C32F-B1C1-44DB-A8C1-078DC5E88F2B}"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FD5BEDA3-7126-4BEE-AF86-CB268AF65242}"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E63FD475-BB09-4641-BBD8-6A9E2FD6DCE1}">
      <dgm:prSet/>
      <dgm:spPr/>
      <dgm:t>
        <a:bodyPr/>
        <a:lstStyle/>
        <a:p>
          <a:r>
            <a:rPr lang="en-US" b="1" dirty="0"/>
            <a:t>A standardized assessment tool and approach is used uniformly across access points </a:t>
          </a:r>
          <a:br>
            <a:rPr lang="en-US" b="1" dirty="0"/>
          </a:br>
          <a:endParaRPr lang="en-US" dirty="0"/>
        </a:p>
      </dgm:t>
    </dgm:pt>
    <dgm:pt modelId="{C02A0D7C-C21D-4216-8FB1-C97FEB21FD35}" type="parTrans" cxnId="{341971E0-2BA1-4642-A77D-BD9F89BD355D}">
      <dgm:prSet/>
      <dgm:spPr/>
      <dgm:t>
        <a:bodyPr/>
        <a:lstStyle/>
        <a:p>
          <a:endParaRPr lang="en-US"/>
        </a:p>
      </dgm:t>
    </dgm:pt>
    <dgm:pt modelId="{76A9C35A-FC6E-4968-8CE9-E5C61F662F9F}" type="sibTrans" cxnId="{341971E0-2BA1-4642-A77D-BD9F89BD355D}">
      <dgm:prSet/>
      <dgm:spPr/>
      <dgm:t>
        <a:bodyPr/>
        <a:lstStyle/>
        <a:p>
          <a:endParaRPr lang="en-US"/>
        </a:p>
      </dgm:t>
    </dgm:pt>
    <dgm:pt modelId="{A133CAE3-942B-43DA-9A9B-047CC3309ABB}">
      <dgm:prSet/>
      <dgm:spPr/>
      <dgm:t>
        <a:bodyPr/>
        <a:lstStyle/>
        <a:p>
          <a:r>
            <a:rPr lang="en-US" b="1"/>
            <a:t>Allows for participant autonomy</a:t>
          </a:r>
          <a:br>
            <a:rPr lang="en-US" b="1"/>
          </a:br>
          <a:r>
            <a:rPr lang="en-US" b="1"/>
            <a:t> </a:t>
          </a:r>
          <a:endParaRPr lang="en-US"/>
        </a:p>
      </dgm:t>
    </dgm:pt>
    <dgm:pt modelId="{AA674732-6DE9-4308-9424-B78BAD718EA1}" type="parTrans" cxnId="{E3BD53AD-55B2-4993-A229-5C233C883B25}">
      <dgm:prSet/>
      <dgm:spPr/>
      <dgm:t>
        <a:bodyPr/>
        <a:lstStyle/>
        <a:p>
          <a:endParaRPr lang="en-US"/>
        </a:p>
      </dgm:t>
    </dgm:pt>
    <dgm:pt modelId="{765F616C-EAE7-46BD-AC05-F5E51B39C8D3}" type="sibTrans" cxnId="{E3BD53AD-55B2-4993-A229-5C233C883B25}">
      <dgm:prSet/>
      <dgm:spPr/>
      <dgm:t>
        <a:bodyPr/>
        <a:lstStyle/>
        <a:p>
          <a:endParaRPr lang="en-US"/>
        </a:p>
      </dgm:t>
    </dgm:pt>
    <dgm:pt modelId="{1EB786B5-123A-4A85-BC38-0C5FA3D5771E}">
      <dgm:prSet/>
      <dgm:spPr/>
      <dgm:t>
        <a:bodyPr/>
        <a:lstStyle/>
        <a:p>
          <a:r>
            <a:rPr lang="en-US" b="1"/>
            <a:t>Annual assessor training</a:t>
          </a:r>
          <a:br>
            <a:rPr lang="en-US" b="1"/>
          </a:br>
          <a:endParaRPr lang="en-US"/>
        </a:p>
      </dgm:t>
    </dgm:pt>
    <dgm:pt modelId="{1284E5F4-BD11-4199-BFEA-C3E460967D01}" type="parTrans" cxnId="{5C3394BF-7BE9-4D84-975F-4F9FC5EB0889}">
      <dgm:prSet/>
      <dgm:spPr/>
      <dgm:t>
        <a:bodyPr/>
        <a:lstStyle/>
        <a:p>
          <a:endParaRPr lang="en-US"/>
        </a:p>
      </dgm:t>
    </dgm:pt>
    <dgm:pt modelId="{78819BDD-F45B-4171-B847-E87CE5084B93}" type="sibTrans" cxnId="{5C3394BF-7BE9-4D84-975F-4F9FC5EB0889}">
      <dgm:prSet/>
      <dgm:spPr/>
      <dgm:t>
        <a:bodyPr/>
        <a:lstStyle/>
        <a:p>
          <a:endParaRPr lang="en-US"/>
        </a:p>
      </dgm:t>
    </dgm:pt>
    <dgm:pt modelId="{20C3CFDF-BF96-4E18-8EB2-265831009239}">
      <dgm:prSet/>
      <dgm:spPr/>
      <dgm:t>
        <a:bodyPr/>
        <a:lstStyle/>
        <a:p>
          <a:r>
            <a:rPr lang="en-US" b="1"/>
            <a:t>Phased approach to collect only what is needed, build off information you collected in previous phase </a:t>
          </a:r>
          <a:endParaRPr lang="en-US"/>
        </a:p>
      </dgm:t>
    </dgm:pt>
    <dgm:pt modelId="{76F1FEFD-11F6-45B4-BA0B-D070FEC9E605}" type="parTrans" cxnId="{2CDF7B69-9FD1-4E13-8397-38A8447A9AC5}">
      <dgm:prSet/>
      <dgm:spPr/>
      <dgm:t>
        <a:bodyPr/>
        <a:lstStyle/>
        <a:p>
          <a:endParaRPr lang="en-US"/>
        </a:p>
      </dgm:t>
    </dgm:pt>
    <dgm:pt modelId="{88727197-F9B6-4CB7-84E7-8622473A1996}" type="sibTrans" cxnId="{2CDF7B69-9FD1-4E13-8397-38A8447A9AC5}">
      <dgm:prSet/>
      <dgm:spPr/>
      <dgm:t>
        <a:bodyPr/>
        <a:lstStyle/>
        <a:p>
          <a:endParaRPr lang="en-US"/>
        </a:p>
      </dgm:t>
    </dgm:pt>
    <dgm:pt modelId="{E97AD281-95BF-4BF8-99CE-F86BF122395D}" type="pres">
      <dgm:prSet presAssocID="{FD5BEDA3-7126-4BEE-AF86-CB268AF65242}" presName="linear" presStyleCnt="0">
        <dgm:presLayoutVars>
          <dgm:animLvl val="lvl"/>
          <dgm:resizeHandles val="exact"/>
        </dgm:presLayoutVars>
      </dgm:prSet>
      <dgm:spPr/>
    </dgm:pt>
    <dgm:pt modelId="{3431AF32-3969-4BDA-A365-76F15CAEE860}" type="pres">
      <dgm:prSet presAssocID="{E63FD475-BB09-4641-BBD8-6A9E2FD6DCE1}" presName="parentText" presStyleLbl="node1" presStyleIdx="0" presStyleCnt="4">
        <dgm:presLayoutVars>
          <dgm:chMax val="0"/>
          <dgm:bulletEnabled val="1"/>
        </dgm:presLayoutVars>
      </dgm:prSet>
      <dgm:spPr/>
    </dgm:pt>
    <dgm:pt modelId="{ED6F1694-2073-48C5-A9AA-B09F63648159}" type="pres">
      <dgm:prSet presAssocID="{76A9C35A-FC6E-4968-8CE9-E5C61F662F9F}" presName="spacer" presStyleCnt="0"/>
      <dgm:spPr/>
    </dgm:pt>
    <dgm:pt modelId="{602807A4-688B-4A68-B864-B1EA1C5A58BA}" type="pres">
      <dgm:prSet presAssocID="{A133CAE3-942B-43DA-9A9B-047CC3309ABB}" presName="parentText" presStyleLbl="node1" presStyleIdx="1" presStyleCnt="4">
        <dgm:presLayoutVars>
          <dgm:chMax val="0"/>
          <dgm:bulletEnabled val="1"/>
        </dgm:presLayoutVars>
      </dgm:prSet>
      <dgm:spPr/>
    </dgm:pt>
    <dgm:pt modelId="{DBB0F52A-E2F5-4A06-93D4-539D7D579F28}" type="pres">
      <dgm:prSet presAssocID="{765F616C-EAE7-46BD-AC05-F5E51B39C8D3}" presName="spacer" presStyleCnt="0"/>
      <dgm:spPr/>
    </dgm:pt>
    <dgm:pt modelId="{A6046AAD-3496-4CC5-B8D9-99C31BF89097}" type="pres">
      <dgm:prSet presAssocID="{1EB786B5-123A-4A85-BC38-0C5FA3D5771E}" presName="parentText" presStyleLbl="node1" presStyleIdx="2" presStyleCnt="4">
        <dgm:presLayoutVars>
          <dgm:chMax val="0"/>
          <dgm:bulletEnabled val="1"/>
        </dgm:presLayoutVars>
      </dgm:prSet>
      <dgm:spPr/>
    </dgm:pt>
    <dgm:pt modelId="{E54C369A-ACFA-403A-81CF-5CB72BEE1CF2}" type="pres">
      <dgm:prSet presAssocID="{78819BDD-F45B-4171-B847-E87CE5084B93}" presName="spacer" presStyleCnt="0"/>
      <dgm:spPr/>
    </dgm:pt>
    <dgm:pt modelId="{B6826A87-F4C7-49C8-BA96-5B4C70120092}" type="pres">
      <dgm:prSet presAssocID="{20C3CFDF-BF96-4E18-8EB2-265831009239}" presName="parentText" presStyleLbl="node1" presStyleIdx="3" presStyleCnt="4">
        <dgm:presLayoutVars>
          <dgm:chMax val="0"/>
          <dgm:bulletEnabled val="1"/>
        </dgm:presLayoutVars>
      </dgm:prSet>
      <dgm:spPr/>
    </dgm:pt>
  </dgm:ptLst>
  <dgm:cxnLst>
    <dgm:cxn modelId="{E589C725-36A6-4231-9BFA-5E665BC79D14}" type="presOf" srcId="{20C3CFDF-BF96-4E18-8EB2-265831009239}" destId="{B6826A87-F4C7-49C8-BA96-5B4C70120092}" srcOrd="0" destOrd="0" presId="urn:microsoft.com/office/officeart/2005/8/layout/vList2"/>
    <dgm:cxn modelId="{F8507946-7FE7-48D4-B7A6-BBBFEDC2CE60}" type="presOf" srcId="{A133CAE3-942B-43DA-9A9B-047CC3309ABB}" destId="{602807A4-688B-4A68-B864-B1EA1C5A58BA}" srcOrd="0" destOrd="0" presId="urn:microsoft.com/office/officeart/2005/8/layout/vList2"/>
    <dgm:cxn modelId="{2CDF7B69-9FD1-4E13-8397-38A8447A9AC5}" srcId="{FD5BEDA3-7126-4BEE-AF86-CB268AF65242}" destId="{20C3CFDF-BF96-4E18-8EB2-265831009239}" srcOrd="3" destOrd="0" parTransId="{76F1FEFD-11F6-45B4-BA0B-D070FEC9E605}" sibTransId="{88727197-F9B6-4CB7-84E7-8622473A1996}"/>
    <dgm:cxn modelId="{53CCBB5A-1DA6-4634-9D96-5C62CB9D260D}" type="presOf" srcId="{1EB786B5-123A-4A85-BC38-0C5FA3D5771E}" destId="{A6046AAD-3496-4CC5-B8D9-99C31BF89097}" srcOrd="0" destOrd="0" presId="urn:microsoft.com/office/officeart/2005/8/layout/vList2"/>
    <dgm:cxn modelId="{6A8B9186-9B14-41E0-98BC-3601748325B1}" type="presOf" srcId="{E63FD475-BB09-4641-BBD8-6A9E2FD6DCE1}" destId="{3431AF32-3969-4BDA-A365-76F15CAEE860}" srcOrd="0" destOrd="0" presId="urn:microsoft.com/office/officeart/2005/8/layout/vList2"/>
    <dgm:cxn modelId="{E3BD53AD-55B2-4993-A229-5C233C883B25}" srcId="{FD5BEDA3-7126-4BEE-AF86-CB268AF65242}" destId="{A133CAE3-942B-43DA-9A9B-047CC3309ABB}" srcOrd="1" destOrd="0" parTransId="{AA674732-6DE9-4308-9424-B78BAD718EA1}" sibTransId="{765F616C-EAE7-46BD-AC05-F5E51B39C8D3}"/>
    <dgm:cxn modelId="{882214BA-558A-4214-83BD-811AD2757EE0}" type="presOf" srcId="{FD5BEDA3-7126-4BEE-AF86-CB268AF65242}" destId="{E97AD281-95BF-4BF8-99CE-F86BF122395D}" srcOrd="0" destOrd="0" presId="urn:microsoft.com/office/officeart/2005/8/layout/vList2"/>
    <dgm:cxn modelId="{5C3394BF-7BE9-4D84-975F-4F9FC5EB0889}" srcId="{FD5BEDA3-7126-4BEE-AF86-CB268AF65242}" destId="{1EB786B5-123A-4A85-BC38-0C5FA3D5771E}" srcOrd="2" destOrd="0" parTransId="{1284E5F4-BD11-4199-BFEA-C3E460967D01}" sibTransId="{78819BDD-F45B-4171-B847-E87CE5084B93}"/>
    <dgm:cxn modelId="{341971E0-2BA1-4642-A77D-BD9F89BD355D}" srcId="{FD5BEDA3-7126-4BEE-AF86-CB268AF65242}" destId="{E63FD475-BB09-4641-BBD8-6A9E2FD6DCE1}" srcOrd="0" destOrd="0" parTransId="{C02A0D7C-C21D-4216-8FB1-C97FEB21FD35}" sibTransId="{76A9C35A-FC6E-4968-8CE9-E5C61F662F9F}"/>
    <dgm:cxn modelId="{1622125C-41CC-44E0-908F-997336E655E2}" type="presParOf" srcId="{E97AD281-95BF-4BF8-99CE-F86BF122395D}" destId="{3431AF32-3969-4BDA-A365-76F15CAEE860}" srcOrd="0" destOrd="0" presId="urn:microsoft.com/office/officeart/2005/8/layout/vList2"/>
    <dgm:cxn modelId="{2AD7ABD0-1EF9-4861-AE6C-D8BD7F43935C}" type="presParOf" srcId="{E97AD281-95BF-4BF8-99CE-F86BF122395D}" destId="{ED6F1694-2073-48C5-A9AA-B09F63648159}" srcOrd="1" destOrd="0" presId="urn:microsoft.com/office/officeart/2005/8/layout/vList2"/>
    <dgm:cxn modelId="{60151C29-6869-4288-920E-3C3B0699F6A8}" type="presParOf" srcId="{E97AD281-95BF-4BF8-99CE-F86BF122395D}" destId="{602807A4-688B-4A68-B864-B1EA1C5A58BA}" srcOrd="2" destOrd="0" presId="urn:microsoft.com/office/officeart/2005/8/layout/vList2"/>
    <dgm:cxn modelId="{AEBF4202-F0A1-4AF5-A0F8-5AA7A037948E}" type="presParOf" srcId="{E97AD281-95BF-4BF8-99CE-F86BF122395D}" destId="{DBB0F52A-E2F5-4A06-93D4-539D7D579F28}" srcOrd="3" destOrd="0" presId="urn:microsoft.com/office/officeart/2005/8/layout/vList2"/>
    <dgm:cxn modelId="{F91F0DF5-26E8-4A83-9426-98DEB98BBA1A}" type="presParOf" srcId="{E97AD281-95BF-4BF8-99CE-F86BF122395D}" destId="{A6046AAD-3496-4CC5-B8D9-99C31BF89097}" srcOrd="4" destOrd="0" presId="urn:microsoft.com/office/officeart/2005/8/layout/vList2"/>
    <dgm:cxn modelId="{ED358115-FBF0-4B66-93CD-5DF8C3BF6527}" type="presParOf" srcId="{E97AD281-95BF-4BF8-99CE-F86BF122395D}" destId="{E54C369A-ACFA-403A-81CF-5CB72BEE1CF2}" srcOrd="5" destOrd="0" presId="urn:microsoft.com/office/officeart/2005/8/layout/vList2"/>
    <dgm:cxn modelId="{EC591C76-3BE6-46D7-A2EE-A46891B7A864}" type="presParOf" srcId="{E97AD281-95BF-4BF8-99CE-F86BF122395D}" destId="{B6826A87-F4C7-49C8-BA96-5B4C70120092}" srcOrd="6"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48C1A42A-CB6B-4741-95ED-AABC13E2F8E5}"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E9A2A184-871D-43A3-9584-FBCE5384B15D}">
      <dgm:prSet/>
      <dgm:spPr/>
      <dgm:t>
        <a:bodyPr/>
        <a:lstStyle/>
        <a:p>
          <a:r>
            <a:rPr lang="en-US" b="1"/>
            <a:t>Establish a way to ensure housing resources are offered to participants based on their unique needs and preferences.</a:t>
          </a:r>
          <a:endParaRPr lang="en-US"/>
        </a:p>
      </dgm:t>
    </dgm:pt>
    <dgm:pt modelId="{2D2CD69B-9C9C-4E3B-8A1F-3DDDC83466C7}" type="parTrans" cxnId="{853DCEF1-3751-4958-8638-17EF3C4BB166}">
      <dgm:prSet/>
      <dgm:spPr/>
      <dgm:t>
        <a:bodyPr/>
        <a:lstStyle/>
        <a:p>
          <a:endParaRPr lang="en-US"/>
        </a:p>
      </dgm:t>
    </dgm:pt>
    <dgm:pt modelId="{0BCF8EFA-67AD-4A45-9F77-FF02CAF7204D}" type="sibTrans" cxnId="{853DCEF1-3751-4958-8638-17EF3C4BB166}">
      <dgm:prSet/>
      <dgm:spPr/>
      <dgm:t>
        <a:bodyPr/>
        <a:lstStyle/>
        <a:p>
          <a:endParaRPr lang="en-US"/>
        </a:p>
      </dgm:t>
    </dgm:pt>
    <dgm:pt modelId="{9EC817B3-4F5E-46DD-B8E4-5BAE6FCC8009}">
      <dgm:prSet/>
      <dgm:spPr/>
      <dgm:t>
        <a:bodyPr/>
        <a:lstStyle/>
        <a:p>
          <a:r>
            <a:rPr lang="en-US" b="1"/>
            <a:t>Most CoC’s have limited housing resources – how do we decide who is referred to an opening first?</a:t>
          </a:r>
          <a:endParaRPr lang="en-US"/>
        </a:p>
      </dgm:t>
    </dgm:pt>
    <dgm:pt modelId="{061C0EC7-33D0-4D52-A418-A9120F98A694}" type="parTrans" cxnId="{C985E277-D3AD-432C-A368-65C8DA45DE19}">
      <dgm:prSet/>
      <dgm:spPr/>
      <dgm:t>
        <a:bodyPr/>
        <a:lstStyle/>
        <a:p>
          <a:endParaRPr lang="en-US"/>
        </a:p>
      </dgm:t>
    </dgm:pt>
    <dgm:pt modelId="{CCACA89E-3AA9-40A9-80FB-C21A80938B87}" type="sibTrans" cxnId="{C985E277-D3AD-432C-A368-65C8DA45DE19}">
      <dgm:prSet/>
      <dgm:spPr/>
      <dgm:t>
        <a:bodyPr/>
        <a:lstStyle/>
        <a:p>
          <a:endParaRPr lang="en-US"/>
        </a:p>
      </dgm:t>
    </dgm:pt>
    <dgm:pt modelId="{C538E946-68E6-4EE6-9570-322E853E6E2C}" type="pres">
      <dgm:prSet presAssocID="{48C1A42A-CB6B-4741-95ED-AABC13E2F8E5}" presName="linear" presStyleCnt="0">
        <dgm:presLayoutVars>
          <dgm:animLvl val="lvl"/>
          <dgm:resizeHandles val="exact"/>
        </dgm:presLayoutVars>
      </dgm:prSet>
      <dgm:spPr/>
    </dgm:pt>
    <dgm:pt modelId="{A5112A50-6E79-4121-A818-B13D284E7291}" type="pres">
      <dgm:prSet presAssocID="{E9A2A184-871D-43A3-9584-FBCE5384B15D}" presName="parentText" presStyleLbl="node1" presStyleIdx="0" presStyleCnt="2">
        <dgm:presLayoutVars>
          <dgm:chMax val="0"/>
          <dgm:bulletEnabled val="1"/>
        </dgm:presLayoutVars>
      </dgm:prSet>
      <dgm:spPr/>
    </dgm:pt>
    <dgm:pt modelId="{3F30E474-7819-4804-866A-09A017AA0B41}" type="pres">
      <dgm:prSet presAssocID="{0BCF8EFA-67AD-4A45-9F77-FF02CAF7204D}" presName="spacer" presStyleCnt="0"/>
      <dgm:spPr/>
    </dgm:pt>
    <dgm:pt modelId="{D5FB7A84-655B-437F-BB10-830551DB0ADD}" type="pres">
      <dgm:prSet presAssocID="{9EC817B3-4F5E-46DD-B8E4-5BAE6FCC8009}" presName="parentText" presStyleLbl="node1" presStyleIdx="1" presStyleCnt="2">
        <dgm:presLayoutVars>
          <dgm:chMax val="0"/>
          <dgm:bulletEnabled val="1"/>
        </dgm:presLayoutVars>
      </dgm:prSet>
      <dgm:spPr/>
    </dgm:pt>
  </dgm:ptLst>
  <dgm:cxnLst>
    <dgm:cxn modelId="{C985E277-D3AD-432C-A368-65C8DA45DE19}" srcId="{48C1A42A-CB6B-4741-95ED-AABC13E2F8E5}" destId="{9EC817B3-4F5E-46DD-B8E4-5BAE6FCC8009}" srcOrd="1" destOrd="0" parTransId="{061C0EC7-33D0-4D52-A418-A9120F98A694}" sibTransId="{CCACA89E-3AA9-40A9-80FB-C21A80938B87}"/>
    <dgm:cxn modelId="{74287C94-141C-4259-851C-12C1DB9E201F}" type="presOf" srcId="{48C1A42A-CB6B-4741-95ED-AABC13E2F8E5}" destId="{C538E946-68E6-4EE6-9570-322E853E6E2C}" srcOrd="0" destOrd="0" presId="urn:microsoft.com/office/officeart/2005/8/layout/vList2"/>
    <dgm:cxn modelId="{9A3663B1-DB19-4922-ABD1-9D49D0064364}" type="presOf" srcId="{E9A2A184-871D-43A3-9584-FBCE5384B15D}" destId="{A5112A50-6E79-4121-A818-B13D284E7291}" srcOrd="0" destOrd="0" presId="urn:microsoft.com/office/officeart/2005/8/layout/vList2"/>
    <dgm:cxn modelId="{9F3E7ACC-15DD-4D6B-AEEC-389B60CBFC25}" type="presOf" srcId="{9EC817B3-4F5E-46DD-B8E4-5BAE6FCC8009}" destId="{D5FB7A84-655B-437F-BB10-830551DB0ADD}" srcOrd="0" destOrd="0" presId="urn:microsoft.com/office/officeart/2005/8/layout/vList2"/>
    <dgm:cxn modelId="{853DCEF1-3751-4958-8638-17EF3C4BB166}" srcId="{48C1A42A-CB6B-4741-95ED-AABC13E2F8E5}" destId="{E9A2A184-871D-43A3-9584-FBCE5384B15D}" srcOrd="0" destOrd="0" parTransId="{2D2CD69B-9C9C-4E3B-8A1F-3DDDC83466C7}" sibTransId="{0BCF8EFA-67AD-4A45-9F77-FF02CAF7204D}"/>
    <dgm:cxn modelId="{0CF0684D-6CC8-4553-83A0-9741DEAA7AF5}" type="presParOf" srcId="{C538E946-68E6-4EE6-9570-322E853E6E2C}" destId="{A5112A50-6E79-4121-A818-B13D284E7291}" srcOrd="0" destOrd="0" presId="urn:microsoft.com/office/officeart/2005/8/layout/vList2"/>
    <dgm:cxn modelId="{C7298083-0C23-4FC8-8B41-FFF3B0AE3C32}" type="presParOf" srcId="{C538E946-68E6-4EE6-9570-322E853E6E2C}" destId="{3F30E474-7819-4804-866A-09A017AA0B41}" srcOrd="1" destOrd="0" presId="urn:microsoft.com/office/officeart/2005/8/layout/vList2"/>
    <dgm:cxn modelId="{7ABA3B49-216B-450E-9464-26635FFA8E3B}" type="presParOf" srcId="{C538E946-68E6-4EE6-9570-322E853E6E2C}" destId="{D5FB7A84-655B-437F-BB10-830551DB0ADD}" srcOrd="2"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A440E60B-204E-4D62-8141-4346631E8833}" type="doc">
      <dgm:prSet loTypeId="urn:microsoft.com/office/officeart/2005/8/layout/matrix2" loCatId="matrix" qsTypeId="urn:microsoft.com/office/officeart/2005/8/quickstyle/simple1" qsCatId="simple" csTypeId="urn:microsoft.com/office/officeart/2005/8/colors/colorful2" csCatId="colorful"/>
      <dgm:spPr/>
      <dgm:t>
        <a:bodyPr/>
        <a:lstStyle/>
        <a:p>
          <a:endParaRPr lang="en-US"/>
        </a:p>
      </dgm:t>
    </dgm:pt>
    <dgm:pt modelId="{9848D499-C31A-4800-ACBE-DA6B7130254A}">
      <dgm:prSet/>
      <dgm:spPr/>
      <dgm:t>
        <a:bodyPr/>
        <a:lstStyle/>
        <a:p>
          <a:r>
            <a:rPr lang="en-US" b="1" dirty="0"/>
            <a:t>Participants are prioritized for long-term housing resources by assessing their length of time homeless (LOTH) along with the following additional factors: </a:t>
          </a:r>
          <a:endParaRPr lang="en-US" dirty="0"/>
        </a:p>
      </dgm:t>
    </dgm:pt>
    <dgm:pt modelId="{EE8B1785-3331-444E-A224-5B50496E965F}" type="parTrans" cxnId="{C929F1BC-158C-4913-9098-9C3CB8223555}">
      <dgm:prSet/>
      <dgm:spPr/>
      <dgm:t>
        <a:bodyPr/>
        <a:lstStyle/>
        <a:p>
          <a:endParaRPr lang="en-US"/>
        </a:p>
      </dgm:t>
    </dgm:pt>
    <dgm:pt modelId="{2B739B0E-CA3B-431C-9909-DCBE00AFAB5C}" type="sibTrans" cxnId="{C929F1BC-158C-4913-9098-9C3CB8223555}">
      <dgm:prSet/>
      <dgm:spPr/>
      <dgm:t>
        <a:bodyPr/>
        <a:lstStyle/>
        <a:p>
          <a:endParaRPr lang="en-US"/>
        </a:p>
      </dgm:t>
    </dgm:pt>
    <dgm:pt modelId="{DCE7C97E-F3A5-410F-BD32-CE6DEBEB4C0F}">
      <dgm:prSet/>
      <dgm:spPr/>
      <dgm:t>
        <a:bodyPr/>
        <a:lstStyle/>
        <a:p>
          <a:r>
            <a:rPr lang="en-US" b="1"/>
            <a:t>People with a “Long-Term Stayer Status” </a:t>
          </a:r>
          <a:r>
            <a:rPr lang="en-US" b="1" i="1"/>
            <a:t>– 6 months or longer literally homeless in the past year</a:t>
          </a:r>
          <a:r>
            <a:rPr lang="en-US" b="1"/>
            <a:t> </a:t>
          </a:r>
          <a:endParaRPr lang="en-US"/>
        </a:p>
      </dgm:t>
    </dgm:pt>
    <dgm:pt modelId="{B549BFAF-2767-4270-89E6-811DB63065B0}" type="parTrans" cxnId="{DEA43C49-2DD0-49BD-ABB2-9A3C039E1FDA}">
      <dgm:prSet/>
      <dgm:spPr/>
      <dgm:t>
        <a:bodyPr/>
        <a:lstStyle/>
        <a:p>
          <a:endParaRPr lang="en-US"/>
        </a:p>
      </dgm:t>
    </dgm:pt>
    <dgm:pt modelId="{3B800F2C-C1A0-4CD7-9AE0-35889045E7D1}" type="sibTrans" cxnId="{DEA43C49-2DD0-49BD-ABB2-9A3C039E1FDA}">
      <dgm:prSet/>
      <dgm:spPr/>
      <dgm:t>
        <a:bodyPr/>
        <a:lstStyle/>
        <a:p>
          <a:endParaRPr lang="en-US"/>
        </a:p>
      </dgm:t>
    </dgm:pt>
    <dgm:pt modelId="{0E2C9CFC-85C5-4637-B90A-83E3318EFEFF}">
      <dgm:prSet/>
      <dgm:spPr/>
      <dgm:t>
        <a:bodyPr/>
        <a:lstStyle/>
        <a:p>
          <a:r>
            <a:rPr lang="en-US" b="1" dirty="0"/>
            <a:t>People actively fleeing domestic violence </a:t>
          </a:r>
          <a:endParaRPr lang="en-US" dirty="0"/>
        </a:p>
      </dgm:t>
    </dgm:pt>
    <dgm:pt modelId="{3E9D93D1-2686-4EE4-9022-8DD1C8F691A9}" type="parTrans" cxnId="{6B216A06-4B85-4B75-ADB5-94CC0C835EB6}">
      <dgm:prSet/>
      <dgm:spPr/>
      <dgm:t>
        <a:bodyPr/>
        <a:lstStyle/>
        <a:p>
          <a:endParaRPr lang="en-US"/>
        </a:p>
      </dgm:t>
    </dgm:pt>
    <dgm:pt modelId="{F79EA738-8E67-443A-BFBE-8BFE392F8012}" type="sibTrans" cxnId="{6B216A06-4B85-4B75-ADB5-94CC0C835EB6}">
      <dgm:prSet/>
      <dgm:spPr/>
      <dgm:t>
        <a:bodyPr/>
        <a:lstStyle/>
        <a:p>
          <a:endParaRPr lang="en-US"/>
        </a:p>
      </dgm:t>
    </dgm:pt>
    <dgm:pt modelId="{814C8263-53EF-4AA2-B2B4-9810A8BA63A0}">
      <dgm:prSet/>
      <dgm:spPr/>
      <dgm:t>
        <a:bodyPr/>
        <a:lstStyle/>
        <a:p>
          <a:r>
            <a:rPr lang="en-US" b="1"/>
            <a:t>People experiencing unsheltered homelessness</a:t>
          </a:r>
          <a:endParaRPr lang="en-US"/>
        </a:p>
      </dgm:t>
    </dgm:pt>
    <dgm:pt modelId="{B2E52B68-0204-45A2-9CB2-BAB2C40BA26B}" type="parTrans" cxnId="{6DDF3CEB-416E-40CF-A117-BC638E6BB0D2}">
      <dgm:prSet/>
      <dgm:spPr/>
      <dgm:t>
        <a:bodyPr/>
        <a:lstStyle/>
        <a:p>
          <a:endParaRPr lang="en-US"/>
        </a:p>
      </dgm:t>
    </dgm:pt>
    <dgm:pt modelId="{620750BD-5BF6-40CD-85D3-DFCA7C11385B}" type="sibTrans" cxnId="{6DDF3CEB-416E-40CF-A117-BC638E6BB0D2}">
      <dgm:prSet/>
      <dgm:spPr/>
      <dgm:t>
        <a:bodyPr/>
        <a:lstStyle/>
        <a:p>
          <a:endParaRPr lang="en-US"/>
        </a:p>
      </dgm:t>
    </dgm:pt>
    <dgm:pt modelId="{8AFE5EBE-9BCD-4187-8FCA-48D4E9263774}">
      <dgm:prSet/>
      <dgm:spPr/>
      <dgm:t>
        <a:bodyPr/>
        <a:lstStyle/>
        <a:p>
          <a:endParaRPr lang="en-US"/>
        </a:p>
      </dgm:t>
    </dgm:pt>
    <dgm:pt modelId="{1163CA71-E1A5-462A-87E9-E7129B33C01A}" type="parTrans" cxnId="{CCB867BD-E94D-4690-9449-8548EF6A16CB}">
      <dgm:prSet/>
      <dgm:spPr/>
      <dgm:t>
        <a:bodyPr/>
        <a:lstStyle/>
        <a:p>
          <a:endParaRPr lang="en-US"/>
        </a:p>
      </dgm:t>
    </dgm:pt>
    <dgm:pt modelId="{C1D5D852-85E9-49D5-9E8C-4EB329A41CDD}" type="sibTrans" cxnId="{CCB867BD-E94D-4690-9449-8548EF6A16CB}">
      <dgm:prSet/>
      <dgm:spPr/>
      <dgm:t>
        <a:bodyPr/>
        <a:lstStyle/>
        <a:p>
          <a:endParaRPr lang="en-US"/>
        </a:p>
      </dgm:t>
    </dgm:pt>
    <dgm:pt modelId="{CA65D3D6-343F-4CB7-AF76-D83FC354D0ED}" type="pres">
      <dgm:prSet presAssocID="{A440E60B-204E-4D62-8141-4346631E8833}" presName="matrix" presStyleCnt="0">
        <dgm:presLayoutVars>
          <dgm:chMax val="1"/>
          <dgm:dir/>
          <dgm:resizeHandles val="exact"/>
        </dgm:presLayoutVars>
      </dgm:prSet>
      <dgm:spPr/>
    </dgm:pt>
    <dgm:pt modelId="{08D1C2F8-35C5-4166-8550-197140FC5E4F}" type="pres">
      <dgm:prSet presAssocID="{A440E60B-204E-4D62-8141-4346631E8833}" presName="axisShape" presStyleLbl="bgShp" presStyleIdx="0" presStyleCnt="1"/>
      <dgm:spPr/>
    </dgm:pt>
    <dgm:pt modelId="{A155DA53-C3C5-4613-932D-A501E0F219BB}" type="pres">
      <dgm:prSet presAssocID="{A440E60B-204E-4D62-8141-4346631E8833}" presName="rect1" presStyleLbl="node1" presStyleIdx="0" presStyleCnt="4">
        <dgm:presLayoutVars>
          <dgm:chMax val="0"/>
          <dgm:chPref val="0"/>
          <dgm:bulletEnabled val="1"/>
        </dgm:presLayoutVars>
      </dgm:prSet>
      <dgm:spPr/>
    </dgm:pt>
    <dgm:pt modelId="{4D613AEA-3556-4A68-8A2E-EA9F119A92F9}" type="pres">
      <dgm:prSet presAssocID="{A440E60B-204E-4D62-8141-4346631E8833}" presName="rect2" presStyleLbl="node1" presStyleIdx="1" presStyleCnt="4">
        <dgm:presLayoutVars>
          <dgm:chMax val="0"/>
          <dgm:chPref val="0"/>
          <dgm:bulletEnabled val="1"/>
        </dgm:presLayoutVars>
      </dgm:prSet>
      <dgm:spPr/>
    </dgm:pt>
    <dgm:pt modelId="{2D1B6D7B-ACB0-4D2E-B019-CA6859471FE0}" type="pres">
      <dgm:prSet presAssocID="{A440E60B-204E-4D62-8141-4346631E8833}" presName="rect3" presStyleLbl="node1" presStyleIdx="2" presStyleCnt="4">
        <dgm:presLayoutVars>
          <dgm:chMax val="0"/>
          <dgm:chPref val="0"/>
          <dgm:bulletEnabled val="1"/>
        </dgm:presLayoutVars>
      </dgm:prSet>
      <dgm:spPr/>
    </dgm:pt>
    <dgm:pt modelId="{43C7818C-4B7C-4AEA-B49A-9DC1DA2C6A50}" type="pres">
      <dgm:prSet presAssocID="{A440E60B-204E-4D62-8141-4346631E8833}" presName="rect4" presStyleLbl="node1" presStyleIdx="3" presStyleCnt="4">
        <dgm:presLayoutVars>
          <dgm:chMax val="0"/>
          <dgm:chPref val="0"/>
          <dgm:bulletEnabled val="1"/>
        </dgm:presLayoutVars>
      </dgm:prSet>
      <dgm:spPr/>
    </dgm:pt>
  </dgm:ptLst>
  <dgm:cxnLst>
    <dgm:cxn modelId="{6B216A06-4B85-4B75-ADB5-94CC0C835EB6}" srcId="{A440E60B-204E-4D62-8141-4346631E8833}" destId="{0E2C9CFC-85C5-4637-B90A-83E3318EFEFF}" srcOrd="2" destOrd="0" parTransId="{3E9D93D1-2686-4EE4-9022-8DD1C8F691A9}" sibTransId="{F79EA738-8E67-443A-BFBE-8BFE392F8012}"/>
    <dgm:cxn modelId="{DEA43C49-2DD0-49BD-ABB2-9A3C039E1FDA}" srcId="{A440E60B-204E-4D62-8141-4346631E8833}" destId="{DCE7C97E-F3A5-410F-BD32-CE6DEBEB4C0F}" srcOrd="1" destOrd="0" parTransId="{B549BFAF-2767-4270-89E6-811DB63065B0}" sibTransId="{3B800F2C-C1A0-4CD7-9AE0-35889045E7D1}"/>
    <dgm:cxn modelId="{AC4BE076-C47A-41F5-82DE-49AE0DD94318}" type="presOf" srcId="{0E2C9CFC-85C5-4637-B90A-83E3318EFEFF}" destId="{2D1B6D7B-ACB0-4D2E-B019-CA6859471FE0}" srcOrd="0" destOrd="0" presId="urn:microsoft.com/office/officeart/2005/8/layout/matrix2"/>
    <dgm:cxn modelId="{ABD358AB-CCFB-4C7C-970C-99036BB0A390}" type="presOf" srcId="{814C8263-53EF-4AA2-B2B4-9810A8BA63A0}" destId="{43C7818C-4B7C-4AEA-B49A-9DC1DA2C6A50}" srcOrd="0" destOrd="0" presId="urn:microsoft.com/office/officeart/2005/8/layout/matrix2"/>
    <dgm:cxn modelId="{C929F1BC-158C-4913-9098-9C3CB8223555}" srcId="{A440E60B-204E-4D62-8141-4346631E8833}" destId="{9848D499-C31A-4800-ACBE-DA6B7130254A}" srcOrd="0" destOrd="0" parTransId="{EE8B1785-3331-444E-A224-5B50496E965F}" sibTransId="{2B739B0E-CA3B-431C-9909-DCBE00AFAB5C}"/>
    <dgm:cxn modelId="{CCB867BD-E94D-4690-9449-8548EF6A16CB}" srcId="{A440E60B-204E-4D62-8141-4346631E8833}" destId="{8AFE5EBE-9BCD-4187-8FCA-48D4E9263774}" srcOrd="4" destOrd="0" parTransId="{1163CA71-E1A5-462A-87E9-E7129B33C01A}" sibTransId="{C1D5D852-85E9-49D5-9E8C-4EB329A41CDD}"/>
    <dgm:cxn modelId="{052315C0-7E61-4E1C-B279-9DB4E25E3A71}" type="presOf" srcId="{DCE7C97E-F3A5-410F-BD32-CE6DEBEB4C0F}" destId="{4D613AEA-3556-4A68-8A2E-EA9F119A92F9}" srcOrd="0" destOrd="0" presId="urn:microsoft.com/office/officeart/2005/8/layout/matrix2"/>
    <dgm:cxn modelId="{4CAB0BE2-AA02-43C2-BE10-C5183D72D8E6}" type="presOf" srcId="{A440E60B-204E-4D62-8141-4346631E8833}" destId="{CA65D3D6-343F-4CB7-AF76-D83FC354D0ED}" srcOrd="0" destOrd="0" presId="urn:microsoft.com/office/officeart/2005/8/layout/matrix2"/>
    <dgm:cxn modelId="{1E4D43E3-4F45-4799-82BD-2F05BB9E6D4D}" type="presOf" srcId="{9848D499-C31A-4800-ACBE-DA6B7130254A}" destId="{A155DA53-C3C5-4613-932D-A501E0F219BB}" srcOrd="0" destOrd="0" presId="urn:microsoft.com/office/officeart/2005/8/layout/matrix2"/>
    <dgm:cxn modelId="{6DDF3CEB-416E-40CF-A117-BC638E6BB0D2}" srcId="{A440E60B-204E-4D62-8141-4346631E8833}" destId="{814C8263-53EF-4AA2-B2B4-9810A8BA63A0}" srcOrd="3" destOrd="0" parTransId="{B2E52B68-0204-45A2-9CB2-BAB2C40BA26B}" sibTransId="{620750BD-5BF6-40CD-85D3-DFCA7C11385B}"/>
    <dgm:cxn modelId="{4CEB693D-EE8C-4D7F-9E9E-B9C568970234}" type="presParOf" srcId="{CA65D3D6-343F-4CB7-AF76-D83FC354D0ED}" destId="{08D1C2F8-35C5-4166-8550-197140FC5E4F}" srcOrd="0" destOrd="0" presId="urn:microsoft.com/office/officeart/2005/8/layout/matrix2"/>
    <dgm:cxn modelId="{BD3BC41A-0943-4C9C-9772-BF41722C8A81}" type="presParOf" srcId="{CA65D3D6-343F-4CB7-AF76-D83FC354D0ED}" destId="{A155DA53-C3C5-4613-932D-A501E0F219BB}" srcOrd="1" destOrd="0" presId="urn:microsoft.com/office/officeart/2005/8/layout/matrix2"/>
    <dgm:cxn modelId="{0A5A34FF-F274-4D42-9A12-E71A9141FE70}" type="presParOf" srcId="{CA65D3D6-343F-4CB7-AF76-D83FC354D0ED}" destId="{4D613AEA-3556-4A68-8A2E-EA9F119A92F9}" srcOrd="2" destOrd="0" presId="urn:microsoft.com/office/officeart/2005/8/layout/matrix2"/>
    <dgm:cxn modelId="{D0438CC5-E3D8-4F8F-AAA4-30098BE6148D}" type="presParOf" srcId="{CA65D3D6-343F-4CB7-AF76-D83FC354D0ED}" destId="{2D1B6D7B-ACB0-4D2E-B019-CA6859471FE0}" srcOrd="3" destOrd="0" presId="urn:microsoft.com/office/officeart/2005/8/layout/matrix2"/>
    <dgm:cxn modelId="{076A20DC-4329-4C21-AAEA-F5CBC27DCF7B}" type="presParOf" srcId="{CA65D3D6-343F-4CB7-AF76-D83FC354D0ED}" destId="{43C7818C-4B7C-4AEA-B49A-9DC1DA2C6A50}" srcOrd="4" destOrd="0" presId="urn:microsoft.com/office/officeart/2005/8/layout/matrix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908428F-C810-4CE4-B507-A275BD3BCFCB}"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A146E4B7-56DC-4878-AF8A-C2B30E970D62}">
      <dgm:prSet custT="1"/>
      <dgm:spPr/>
      <dgm:t>
        <a:bodyPr/>
        <a:lstStyle/>
        <a:p>
          <a:r>
            <a:rPr lang="en-US" sz="1600" b="1" dirty="0"/>
            <a:t>The annual Point in Time Count is a required methodology of getting the most accurate snapshot statewide of how many people are experienced sheltered and unsheltered homelessness on a specific night of the year. This year the dedicated night is January 19th. We are able to survey for the following four days 20,21,22,23.</a:t>
          </a:r>
        </a:p>
      </dgm:t>
    </dgm:pt>
    <dgm:pt modelId="{76171A65-9BD0-400A-A32B-5A9328076996}" type="parTrans" cxnId="{4474EB9D-349D-45F1-929D-4AEE78B43B37}">
      <dgm:prSet/>
      <dgm:spPr/>
      <dgm:t>
        <a:bodyPr/>
        <a:lstStyle/>
        <a:p>
          <a:endParaRPr lang="en-US"/>
        </a:p>
      </dgm:t>
    </dgm:pt>
    <dgm:pt modelId="{143DD63F-E680-417B-A9D9-69BB7768F839}" type="sibTrans" cxnId="{4474EB9D-349D-45F1-929D-4AEE78B43B37}">
      <dgm:prSet/>
      <dgm:spPr/>
      <dgm:t>
        <a:bodyPr/>
        <a:lstStyle/>
        <a:p>
          <a:endParaRPr lang="en-US"/>
        </a:p>
      </dgm:t>
    </dgm:pt>
    <dgm:pt modelId="{78183195-BC93-4D61-AC19-B883E4AC850A}">
      <dgm:prSet/>
      <dgm:spPr/>
      <dgm:t>
        <a:bodyPr/>
        <a:lstStyle/>
        <a:p>
          <a:r>
            <a:rPr lang="en-US" b="1" dirty="0"/>
            <a:t>This count is a huge factor in how congress and HUD look at allocating resources for programs, staffing, and housing projects that target those who have experienced homelessness.</a:t>
          </a:r>
        </a:p>
      </dgm:t>
    </dgm:pt>
    <dgm:pt modelId="{D414DCFE-AF27-4DE6-8CB3-EF72F8E7206D}" type="parTrans" cxnId="{383C119F-9559-4DC1-BB66-C8DEE78ED553}">
      <dgm:prSet/>
      <dgm:spPr/>
      <dgm:t>
        <a:bodyPr/>
        <a:lstStyle/>
        <a:p>
          <a:endParaRPr lang="en-US"/>
        </a:p>
      </dgm:t>
    </dgm:pt>
    <dgm:pt modelId="{41E85F7B-7CA5-4BF6-82D4-656DFC4EBEE2}" type="sibTrans" cxnId="{383C119F-9559-4DC1-BB66-C8DEE78ED553}">
      <dgm:prSet/>
      <dgm:spPr/>
      <dgm:t>
        <a:bodyPr/>
        <a:lstStyle/>
        <a:p>
          <a:endParaRPr lang="en-US"/>
        </a:p>
      </dgm:t>
    </dgm:pt>
    <dgm:pt modelId="{4C05A542-310A-4E9A-B20D-35727743D10E}">
      <dgm:prSet/>
      <dgm:spPr/>
      <dgm:t>
        <a:bodyPr/>
        <a:lstStyle/>
        <a:p>
          <a:r>
            <a:rPr lang="en-US" b="1" dirty="0"/>
            <a:t>The methodology used is to have volunteers canvas a given area and ask those experiencing unsheltered homelessness (sheltering somewhere not meant for human habitation such as a vehicle, in a tent in winter, in a doorway, </a:t>
          </a:r>
          <a:r>
            <a:rPr lang="en-US" b="1" dirty="0" err="1"/>
            <a:t>etc</a:t>
          </a:r>
          <a:r>
            <a:rPr lang="en-US" b="1" dirty="0"/>
            <a:t>) the approved survey curated by the state Continuum of Care.</a:t>
          </a:r>
        </a:p>
      </dgm:t>
    </dgm:pt>
    <dgm:pt modelId="{C32C9A3D-6EBF-4E26-B02C-9E370CCD6848}" type="parTrans" cxnId="{E47A06CB-A3C4-45D6-9A75-5EF46979C3F4}">
      <dgm:prSet/>
      <dgm:spPr/>
      <dgm:t>
        <a:bodyPr/>
        <a:lstStyle/>
        <a:p>
          <a:endParaRPr lang="en-US"/>
        </a:p>
      </dgm:t>
    </dgm:pt>
    <dgm:pt modelId="{2887900E-5A0A-4CE5-89FB-7AFCC3BA48C8}" type="sibTrans" cxnId="{E47A06CB-A3C4-45D6-9A75-5EF46979C3F4}">
      <dgm:prSet/>
      <dgm:spPr/>
      <dgm:t>
        <a:bodyPr/>
        <a:lstStyle/>
        <a:p>
          <a:endParaRPr lang="en-US"/>
        </a:p>
      </dgm:t>
    </dgm:pt>
    <dgm:pt modelId="{B9BC44A0-E572-455C-BBCD-2B820FBF6386}">
      <dgm:prSet/>
      <dgm:spPr/>
      <dgm:t>
        <a:bodyPr/>
        <a:lstStyle/>
        <a:p>
          <a:r>
            <a:rPr lang="en-US" b="1" dirty="0"/>
            <a:t>These surveys are then tallied and submitted by </a:t>
          </a:r>
          <a:r>
            <a:rPr lang="en-US" b="1" dirty="0" err="1"/>
            <a:t>Mainehousing</a:t>
          </a:r>
          <a:r>
            <a:rPr lang="en-US" b="1" dirty="0"/>
            <a:t> to HUD. </a:t>
          </a:r>
        </a:p>
      </dgm:t>
    </dgm:pt>
    <dgm:pt modelId="{08E6AD6C-E86F-4AA3-8360-FF12951584D0}" type="parTrans" cxnId="{3ED6D3BB-CC97-442D-AD47-D333D875ACA4}">
      <dgm:prSet/>
      <dgm:spPr/>
      <dgm:t>
        <a:bodyPr/>
        <a:lstStyle/>
        <a:p>
          <a:endParaRPr lang="en-US"/>
        </a:p>
      </dgm:t>
    </dgm:pt>
    <dgm:pt modelId="{3EA84A67-771B-47F7-9759-EA4CF485E812}" type="sibTrans" cxnId="{3ED6D3BB-CC97-442D-AD47-D333D875ACA4}">
      <dgm:prSet/>
      <dgm:spPr/>
      <dgm:t>
        <a:bodyPr/>
        <a:lstStyle/>
        <a:p>
          <a:endParaRPr lang="en-US"/>
        </a:p>
      </dgm:t>
    </dgm:pt>
    <dgm:pt modelId="{B0DB0E5A-5D55-4F21-87B8-C272452EAFF4}" type="pres">
      <dgm:prSet presAssocID="{7908428F-C810-4CE4-B507-A275BD3BCFCB}" presName="vert0" presStyleCnt="0">
        <dgm:presLayoutVars>
          <dgm:dir/>
          <dgm:animOne val="branch"/>
          <dgm:animLvl val="lvl"/>
        </dgm:presLayoutVars>
      </dgm:prSet>
      <dgm:spPr/>
    </dgm:pt>
    <dgm:pt modelId="{A9A0F395-5E6F-4CD6-A040-0D03B0BE52C2}" type="pres">
      <dgm:prSet presAssocID="{A146E4B7-56DC-4878-AF8A-C2B30E970D62}" presName="thickLine" presStyleLbl="alignNode1" presStyleIdx="0" presStyleCnt="4"/>
      <dgm:spPr/>
    </dgm:pt>
    <dgm:pt modelId="{B19D9476-DBD9-4A31-9303-664E7608CA66}" type="pres">
      <dgm:prSet presAssocID="{A146E4B7-56DC-4878-AF8A-C2B30E970D62}" presName="horz1" presStyleCnt="0"/>
      <dgm:spPr/>
    </dgm:pt>
    <dgm:pt modelId="{D52013BB-D2B4-49AD-B252-4BCC65173426}" type="pres">
      <dgm:prSet presAssocID="{A146E4B7-56DC-4878-AF8A-C2B30E970D62}" presName="tx1" presStyleLbl="revTx" presStyleIdx="0" presStyleCnt="4"/>
      <dgm:spPr/>
    </dgm:pt>
    <dgm:pt modelId="{F56988E6-8620-4A26-AE51-AE66A43AF30D}" type="pres">
      <dgm:prSet presAssocID="{A146E4B7-56DC-4878-AF8A-C2B30E970D62}" presName="vert1" presStyleCnt="0"/>
      <dgm:spPr/>
    </dgm:pt>
    <dgm:pt modelId="{3DFDA358-DA96-4DB7-85A7-A1F2CFEC844E}" type="pres">
      <dgm:prSet presAssocID="{78183195-BC93-4D61-AC19-B883E4AC850A}" presName="thickLine" presStyleLbl="alignNode1" presStyleIdx="1" presStyleCnt="4"/>
      <dgm:spPr/>
    </dgm:pt>
    <dgm:pt modelId="{094BF46C-7AF0-4BB0-AF4B-4E3A4AC5725A}" type="pres">
      <dgm:prSet presAssocID="{78183195-BC93-4D61-AC19-B883E4AC850A}" presName="horz1" presStyleCnt="0"/>
      <dgm:spPr/>
    </dgm:pt>
    <dgm:pt modelId="{FD97C462-E6F5-4CD1-8C8F-20FA18788D26}" type="pres">
      <dgm:prSet presAssocID="{78183195-BC93-4D61-AC19-B883E4AC850A}" presName="tx1" presStyleLbl="revTx" presStyleIdx="1" presStyleCnt="4"/>
      <dgm:spPr/>
    </dgm:pt>
    <dgm:pt modelId="{3A3C06CD-3F17-49B6-8CEF-7F48BA12E722}" type="pres">
      <dgm:prSet presAssocID="{78183195-BC93-4D61-AC19-B883E4AC850A}" presName="vert1" presStyleCnt="0"/>
      <dgm:spPr/>
    </dgm:pt>
    <dgm:pt modelId="{89DFFB4D-AD7E-4C47-8555-442275E19DB2}" type="pres">
      <dgm:prSet presAssocID="{4C05A542-310A-4E9A-B20D-35727743D10E}" presName="thickLine" presStyleLbl="alignNode1" presStyleIdx="2" presStyleCnt="4"/>
      <dgm:spPr/>
    </dgm:pt>
    <dgm:pt modelId="{CB4F44A5-9D6C-409B-B45F-8C6A7BCB4632}" type="pres">
      <dgm:prSet presAssocID="{4C05A542-310A-4E9A-B20D-35727743D10E}" presName="horz1" presStyleCnt="0"/>
      <dgm:spPr/>
    </dgm:pt>
    <dgm:pt modelId="{39BE95F2-2205-432F-92CB-0E1288954D58}" type="pres">
      <dgm:prSet presAssocID="{4C05A542-310A-4E9A-B20D-35727743D10E}" presName="tx1" presStyleLbl="revTx" presStyleIdx="2" presStyleCnt="4"/>
      <dgm:spPr/>
    </dgm:pt>
    <dgm:pt modelId="{3E542445-43A8-4DDC-9BE5-DE60FE7F59E5}" type="pres">
      <dgm:prSet presAssocID="{4C05A542-310A-4E9A-B20D-35727743D10E}" presName="vert1" presStyleCnt="0"/>
      <dgm:spPr/>
    </dgm:pt>
    <dgm:pt modelId="{07BF32BA-34B7-482B-905D-D4A0A26670D2}" type="pres">
      <dgm:prSet presAssocID="{B9BC44A0-E572-455C-BBCD-2B820FBF6386}" presName="thickLine" presStyleLbl="alignNode1" presStyleIdx="3" presStyleCnt="4"/>
      <dgm:spPr/>
    </dgm:pt>
    <dgm:pt modelId="{453250E5-BB51-4262-9F6B-B342BF6E051B}" type="pres">
      <dgm:prSet presAssocID="{B9BC44A0-E572-455C-BBCD-2B820FBF6386}" presName="horz1" presStyleCnt="0"/>
      <dgm:spPr/>
    </dgm:pt>
    <dgm:pt modelId="{CF54D9C1-7AA2-40B0-995D-5789EB4A30C3}" type="pres">
      <dgm:prSet presAssocID="{B9BC44A0-E572-455C-BBCD-2B820FBF6386}" presName="tx1" presStyleLbl="revTx" presStyleIdx="3" presStyleCnt="4"/>
      <dgm:spPr/>
    </dgm:pt>
    <dgm:pt modelId="{8DDBCFF6-4292-4B2B-BBDB-68B89EBC8001}" type="pres">
      <dgm:prSet presAssocID="{B9BC44A0-E572-455C-BBCD-2B820FBF6386}" presName="vert1" presStyleCnt="0"/>
      <dgm:spPr/>
    </dgm:pt>
  </dgm:ptLst>
  <dgm:cxnLst>
    <dgm:cxn modelId="{0EFD8336-98B9-424F-B409-24846B800BFF}" type="presOf" srcId="{78183195-BC93-4D61-AC19-B883E4AC850A}" destId="{FD97C462-E6F5-4CD1-8C8F-20FA18788D26}" srcOrd="0" destOrd="0" presId="urn:microsoft.com/office/officeart/2008/layout/LinedList"/>
    <dgm:cxn modelId="{05F75266-3179-4F96-85C0-278DA5C5A2BF}" type="presOf" srcId="{4C05A542-310A-4E9A-B20D-35727743D10E}" destId="{39BE95F2-2205-432F-92CB-0E1288954D58}" srcOrd="0" destOrd="0" presId="urn:microsoft.com/office/officeart/2008/layout/LinedList"/>
    <dgm:cxn modelId="{54900456-DDD9-4F17-9D27-709093A4DEB6}" type="presOf" srcId="{7908428F-C810-4CE4-B507-A275BD3BCFCB}" destId="{B0DB0E5A-5D55-4F21-87B8-C272452EAFF4}" srcOrd="0" destOrd="0" presId="urn:microsoft.com/office/officeart/2008/layout/LinedList"/>
    <dgm:cxn modelId="{4474EB9D-349D-45F1-929D-4AEE78B43B37}" srcId="{7908428F-C810-4CE4-B507-A275BD3BCFCB}" destId="{A146E4B7-56DC-4878-AF8A-C2B30E970D62}" srcOrd="0" destOrd="0" parTransId="{76171A65-9BD0-400A-A32B-5A9328076996}" sibTransId="{143DD63F-E680-417B-A9D9-69BB7768F839}"/>
    <dgm:cxn modelId="{383C119F-9559-4DC1-BB66-C8DEE78ED553}" srcId="{7908428F-C810-4CE4-B507-A275BD3BCFCB}" destId="{78183195-BC93-4D61-AC19-B883E4AC850A}" srcOrd="1" destOrd="0" parTransId="{D414DCFE-AF27-4DE6-8CB3-EF72F8E7206D}" sibTransId="{41E85F7B-7CA5-4BF6-82D4-656DFC4EBEE2}"/>
    <dgm:cxn modelId="{8F513EAF-F030-4CE7-AEFB-6297BE12CF96}" type="presOf" srcId="{A146E4B7-56DC-4878-AF8A-C2B30E970D62}" destId="{D52013BB-D2B4-49AD-B252-4BCC65173426}" srcOrd="0" destOrd="0" presId="urn:microsoft.com/office/officeart/2008/layout/LinedList"/>
    <dgm:cxn modelId="{86EA96AF-63F0-4356-B05E-06A37A8012FD}" type="presOf" srcId="{B9BC44A0-E572-455C-BBCD-2B820FBF6386}" destId="{CF54D9C1-7AA2-40B0-995D-5789EB4A30C3}" srcOrd="0" destOrd="0" presId="urn:microsoft.com/office/officeart/2008/layout/LinedList"/>
    <dgm:cxn modelId="{3ED6D3BB-CC97-442D-AD47-D333D875ACA4}" srcId="{7908428F-C810-4CE4-B507-A275BD3BCFCB}" destId="{B9BC44A0-E572-455C-BBCD-2B820FBF6386}" srcOrd="3" destOrd="0" parTransId="{08E6AD6C-E86F-4AA3-8360-FF12951584D0}" sibTransId="{3EA84A67-771B-47F7-9759-EA4CF485E812}"/>
    <dgm:cxn modelId="{E47A06CB-A3C4-45D6-9A75-5EF46979C3F4}" srcId="{7908428F-C810-4CE4-B507-A275BD3BCFCB}" destId="{4C05A542-310A-4E9A-B20D-35727743D10E}" srcOrd="2" destOrd="0" parTransId="{C32C9A3D-6EBF-4E26-B02C-9E370CCD6848}" sibTransId="{2887900E-5A0A-4CE5-89FB-7AFCC3BA48C8}"/>
    <dgm:cxn modelId="{BA37AF45-6A65-451F-BEAD-92AAADB456BD}" type="presParOf" srcId="{B0DB0E5A-5D55-4F21-87B8-C272452EAFF4}" destId="{A9A0F395-5E6F-4CD6-A040-0D03B0BE52C2}" srcOrd="0" destOrd="0" presId="urn:microsoft.com/office/officeart/2008/layout/LinedList"/>
    <dgm:cxn modelId="{4BFA803B-ED3E-4593-AA9C-1F5C0DD289E6}" type="presParOf" srcId="{B0DB0E5A-5D55-4F21-87B8-C272452EAFF4}" destId="{B19D9476-DBD9-4A31-9303-664E7608CA66}" srcOrd="1" destOrd="0" presId="urn:microsoft.com/office/officeart/2008/layout/LinedList"/>
    <dgm:cxn modelId="{36F7741D-D720-48FF-8808-8C9DDD1D34F9}" type="presParOf" srcId="{B19D9476-DBD9-4A31-9303-664E7608CA66}" destId="{D52013BB-D2B4-49AD-B252-4BCC65173426}" srcOrd="0" destOrd="0" presId="urn:microsoft.com/office/officeart/2008/layout/LinedList"/>
    <dgm:cxn modelId="{8F3F350C-CE0F-4A83-892E-9D67B89C6288}" type="presParOf" srcId="{B19D9476-DBD9-4A31-9303-664E7608CA66}" destId="{F56988E6-8620-4A26-AE51-AE66A43AF30D}" srcOrd="1" destOrd="0" presId="urn:microsoft.com/office/officeart/2008/layout/LinedList"/>
    <dgm:cxn modelId="{F3F44AEB-6B48-4FCC-B18D-447170D489BC}" type="presParOf" srcId="{B0DB0E5A-5D55-4F21-87B8-C272452EAFF4}" destId="{3DFDA358-DA96-4DB7-85A7-A1F2CFEC844E}" srcOrd="2" destOrd="0" presId="urn:microsoft.com/office/officeart/2008/layout/LinedList"/>
    <dgm:cxn modelId="{43CC943C-A2F6-4C20-8C83-98DE93AEB261}" type="presParOf" srcId="{B0DB0E5A-5D55-4F21-87B8-C272452EAFF4}" destId="{094BF46C-7AF0-4BB0-AF4B-4E3A4AC5725A}" srcOrd="3" destOrd="0" presId="urn:microsoft.com/office/officeart/2008/layout/LinedList"/>
    <dgm:cxn modelId="{0A46F212-5D03-4D19-A9D9-CCC95562F896}" type="presParOf" srcId="{094BF46C-7AF0-4BB0-AF4B-4E3A4AC5725A}" destId="{FD97C462-E6F5-4CD1-8C8F-20FA18788D26}" srcOrd="0" destOrd="0" presId="urn:microsoft.com/office/officeart/2008/layout/LinedList"/>
    <dgm:cxn modelId="{4F66D3F7-EAAF-4726-8A08-1A8FC4944912}" type="presParOf" srcId="{094BF46C-7AF0-4BB0-AF4B-4E3A4AC5725A}" destId="{3A3C06CD-3F17-49B6-8CEF-7F48BA12E722}" srcOrd="1" destOrd="0" presId="urn:microsoft.com/office/officeart/2008/layout/LinedList"/>
    <dgm:cxn modelId="{C822827F-C900-445E-9D32-CFE093E817D0}" type="presParOf" srcId="{B0DB0E5A-5D55-4F21-87B8-C272452EAFF4}" destId="{89DFFB4D-AD7E-4C47-8555-442275E19DB2}" srcOrd="4" destOrd="0" presId="urn:microsoft.com/office/officeart/2008/layout/LinedList"/>
    <dgm:cxn modelId="{4A7983CF-FCD9-4CF3-B2F7-3C3A066BBFAA}" type="presParOf" srcId="{B0DB0E5A-5D55-4F21-87B8-C272452EAFF4}" destId="{CB4F44A5-9D6C-409B-B45F-8C6A7BCB4632}" srcOrd="5" destOrd="0" presId="urn:microsoft.com/office/officeart/2008/layout/LinedList"/>
    <dgm:cxn modelId="{6C9C3A6D-B11F-411C-8685-4D6EEC30EE9A}" type="presParOf" srcId="{CB4F44A5-9D6C-409B-B45F-8C6A7BCB4632}" destId="{39BE95F2-2205-432F-92CB-0E1288954D58}" srcOrd="0" destOrd="0" presId="urn:microsoft.com/office/officeart/2008/layout/LinedList"/>
    <dgm:cxn modelId="{327435A7-9CA8-47CC-AFE6-29F09A3B580A}" type="presParOf" srcId="{CB4F44A5-9D6C-409B-B45F-8C6A7BCB4632}" destId="{3E542445-43A8-4DDC-9BE5-DE60FE7F59E5}" srcOrd="1" destOrd="0" presId="urn:microsoft.com/office/officeart/2008/layout/LinedList"/>
    <dgm:cxn modelId="{213F436E-911A-4390-BAAA-D4BD6C884D8D}" type="presParOf" srcId="{B0DB0E5A-5D55-4F21-87B8-C272452EAFF4}" destId="{07BF32BA-34B7-482B-905D-D4A0A26670D2}" srcOrd="6" destOrd="0" presId="urn:microsoft.com/office/officeart/2008/layout/LinedList"/>
    <dgm:cxn modelId="{A888EC34-2E1F-4CC4-98EE-CF178ED85EB7}" type="presParOf" srcId="{B0DB0E5A-5D55-4F21-87B8-C272452EAFF4}" destId="{453250E5-BB51-4262-9F6B-B342BF6E051B}" srcOrd="7" destOrd="0" presId="urn:microsoft.com/office/officeart/2008/layout/LinedList"/>
    <dgm:cxn modelId="{4E0A5442-6A08-491A-BCAB-F901DFC28B21}" type="presParOf" srcId="{453250E5-BB51-4262-9F6B-B342BF6E051B}" destId="{CF54D9C1-7AA2-40B0-995D-5789EB4A30C3}" srcOrd="0" destOrd="0" presId="urn:microsoft.com/office/officeart/2008/layout/LinedList"/>
    <dgm:cxn modelId="{393CC817-84A2-4FB7-8595-200B2E49EBA7}" type="presParOf" srcId="{453250E5-BB51-4262-9F6B-B342BF6E051B}" destId="{8DDBCFF6-4292-4B2B-BBDB-68B89EBC8001}"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908428F-C810-4CE4-B507-A275BD3BCFCB}"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542FE4D0-F1BE-4321-A677-D89B58288230}">
      <dgm:prSet/>
      <dgm:spPr/>
      <dgm:t>
        <a:bodyPr/>
        <a:lstStyle/>
        <a:p>
          <a:r>
            <a:rPr lang="en-US" b="1" dirty="0"/>
            <a:t>There are various ways to be involved with the Point in Time Count. Doing donation drives for warming kit materials, hosting community meals during the week of the count, and surveying unsheltered community members</a:t>
          </a:r>
        </a:p>
      </dgm:t>
    </dgm:pt>
    <dgm:pt modelId="{133DD600-D392-4C4E-8F1C-B1427806B8CC}" type="parTrans" cxnId="{D65AF8D1-6886-4587-8B2B-00651CAB5796}">
      <dgm:prSet/>
      <dgm:spPr/>
      <dgm:t>
        <a:bodyPr/>
        <a:lstStyle/>
        <a:p>
          <a:endParaRPr lang="en-US"/>
        </a:p>
      </dgm:t>
    </dgm:pt>
    <dgm:pt modelId="{6F0DFBDC-36D7-4A13-B338-1A908D6D7A7D}" type="sibTrans" cxnId="{D65AF8D1-6886-4587-8B2B-00651CAB5796}">
      <dgm:prSet/>
      <dgm:spPr/>
      <dgm:t>
        <a:bodyPr/>
        <a:lstStyle/>
        <a:p>
          <a:endParaRPr lang="en-US"/>
        </a:p>
      </dgm:t>
    </dgm:pt>
    <dgm:pt modelId="{DD35F026-6A4C-497D-987F-7CF3C58620DA}">
      <dgm:prSet/>
      <dgm:spPr/>
      <dgm:t>
        <a:bodyPr/>
        <a:lstStyle/>
        <a:p>
          <a:r>
            <a:rPr lang="en-US" b="1" i="0" dirty="0"/>
            <a:t>There will be a donation flyer with a wish list of items that can be purchased online and mailed directly to drop off locations that include </a:t>
          </a:r>
          <a:r>
            <a:rPr lang="en-US" b="1" i="0" dirty="0" err="1"/>
            <a:t>Kaydenz</a:t>
          </a:r>
          <a:r>
            <a:rPr lang="en-US" b="1" i="0" dirty="0"/>
            <a:t> Kitchen and Community Concepts Blake Street location. Other local drop off locations are welcomed to be add by collaborating with the hub coordinator.</a:t>
          </a:r>
        </a:p>
        <a:p>
          <a:r>
            <a:rPr lang="en-US" b="1" i="0" dirty="0"/>
            <a:t>To sign up and volunteer please visit the Maine Homeless Planning Site. The far right header will lead to the Point in Time sign up.</a:t>
          </a:r>
        </a:p>
      </dgm:t>
    </dgm:pt>
    <dgm:pt modelId="{9EE82D7F-DF78-4137-B61E-879309A34C7B}" type="parTrans" cxnId="{0F027660-CC05-49F9-8F00-534FAD8BB9F9}">
      <dgm:prSet/>
      <dgm:spPr/>
      <dgm:t>
        <a:bodyPr/>
        <a:lstStyle/>
        <a:p>
          <a:endParaRPr lang="en-US"/>
        </a:p>
      </dgm:t>
    </dgm:pt>
    <dgm:pt modelId="{90FA50BC-9B15-4C97-ACF5-0BE163CA8DD9}" type="sibTrans" cxnId="{0F027660-CC05-49F9-8F00-534FAD8BB9F9}">
      <dgm:prSet/>
      <dgm:spPr/>
      <dgm:t>
        <a:bodyPr/>
        <a:lstStyle/>
        <a:p>
          <a:endParaRPr lang="en-US"/>
        </a:p>
      </dgm:t>
    </dgm:pt>
    <dgm:pt modelId="{EED425CD-82A7-4D8E-BE15-38979A4773FD}" type="pres">
      <dgm:prSet presAssocID="{7908428F-C810-4CE4-B507-A275BD3BCFCB}" presName="linear" presStyleCnt="0">
        <dgm:presLayoutVars>
          <dgm:animLvl val="lvl"/>
          <dgm:resizeHandles val="exact"/>
        </dgm:presLayoutVars>
      </dgm:prSet>
      <dgm:spPr/>
    </dgm:pt>
    <dgm:pt modelId="{07F34A13-9E00-46F8-BEBD-3278A8A2AD76}" type="pres">
      <dgm:prSet presAssocID="{542FE4D0-F1BE-4321-A677-D89B58288230}" presName="parentText" presStyleLbl="node1" presStyleIdx="0" presStyleCnt="2">
        <dgm:presLayoutVars>
          <dgm:chMax val="0"/>
          <dgm:bulletEnabled val="1"/>
        </dgm:presLayoutVars>
      </dgm:prSet>
      <dgm:spPr/>
    </dgm:pt>
    <dgm:pt modelId="{32DBCED8-36BE-44D0-BD12-D87A5EEC182F}" type="pres">
      <dgm:prSet presAssocID="{6F0DFBDC-36D7-4A13-B338-1A908D6D7A7D}" presName="spacer" presStyleCnt="0"/>
      <dgm:spPr/>
    </dgm:pt>
    <dgm:pt modelId="{1302A0DC-92EB-4B2F-A482-9BCC5E460070}" type="pres">
      <dgm:prSet presAssocID="{DD35F026-6A4C-497D-987F-7CF3C58620DA}" presName="parentText" presStyleLbl="node1" presStyleIdx="1" presStyleCnt="2">
        <dgm:presLayoutVars>
          <dgm:chMax val="0"/>
          <dgm:bulletEnabled val="1"/>
        </dgm:presLayoutVars>
      </dgm:prSet>
      <dgm:spPr/>
    </dgm:pt>
  </dgm:ptLst>
  <dgm:cxnLst>
    <dgm:cxn modelId="{2AF89216-5652-4B49-9B3F-5FE543BFB5BD}" type="presOf" srcId="{7908428F-C810-4CE4-B507-A275BD3BCFCB}" destId="{EED425CD-82A7-4D8E-BE15-38979A4773FD}" srcOrd="0" destOrd="0" presId="urn:microsoft.com/office/officeart/2005/8/layout/vList2"/>
    <dgm:cxn modelId="{C9B7D333-1923-466B-AD09-40124A937463}" type="presOf" srcId="{DD35F026-6A4C-497D-987F-7CF3C58620DA}" destId="{1302A0DC-92EB-4B2F-A482-9BCC5E460070}" srcOrd="0" destOrd="0" presId="urn:microsoft.com/office/officeart/2005/8/layout/vList2"/>
    <dgm:cxn modelId="{0F027660-CC05-49F9-8F00-534FAD8BB9F9}" srcId="{7908428F-C810-4CE4-B507-A275BD3BCFCB}" destId="{DD35F026-6A4C-497D-987F-7CF3C58620DA}" srcOrd="1" destOrd="0" parTransId="{9EE82D7F-DF78-4137-B61E-879309A34C7B}" sibTransId="{90FA50BC-9B15-4C97-ACF5-0BE163CA8DD9}"/>
    <dgm:cxn modelId="{78CB22AE-A91D-4AEF-BAA1-503222FBFACC}" type="presOf" srcId="{542FE4D0-F1BE-4321-A677-D89B58288230}" destId="{07F34A13-9E00-46F8-BEBD-3278A8A2AD76}" srcOrd="0" destOrd="0" presId="urn:microsoft.com/office/officeart/2005/8/layout/vList2"/>
    <dgm:cxn modelId="{D65AF8D1-6886-4587-8B2B-00651CAB5796}" srcId="{7908428F-C810-4CE4-B507-A275BD3BCFCB}" destId="{542FE4D0-F1BE-4321-A677-D89B58288230}" srcOrd="0" destOrd="0" parTransId="{133DD600-D392-4C4E-8F1C-B1427806B8CC}" sibTransId="{6F0DFBDC-36D7-4A13-B338-1A908D6D7A7D}"/>
    <dgm:cxn modelId="{618D5FFB-CDB7-4E3E-878B-61B9FE3768A4}" type="presParOf" srcId="{EED425CD-82A7-4D8E-BE15-38979A4773FD}" destId="{07F34A13-9E00-46F8-BEBD-3278A8A2AD76}" srcOrd="0" destOrd="0" presId="urn:microsoft.com/office/officeart/2005/8/layout/vList2"/>
    <dgm:cxn modelId="{5F09CF85-7FF6-4BEB-855C-CAF277E6E351}" type="presParOf" srcId="{EED425CD-82A7-4D8E-BE15-38979A4773FD}" destId="{32DBCED8-36BE-44D0-BD12-D87A5EEC182F}" srcOrd="1" destOrd="0" presId="urn:microsoft.com/office/officeart/2005/8/layout/vList2"/>
    <dgm:cxn modelId="{2A85E77A-58F1-4E8B-B1C7-D4A9F1191C24}" type="presParOf" srcId="{EED425CD-82A7-4D8E-BE15-38979A4773FD}" destId="{1302A0DC-92EB-4B2F-A482-9BCC5E460070}" srcOrd="2"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908428F-C810-4CE4-B507-A275BD3BCFCB}"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542FE4D0-F1BE-4321-A677-D89B58288230}">
      <dgm:prSet/>
      <dgm:spPr/>
      <dgm:t>
        <a:bodyPr/>
        <a:lstStyle/>
        <a:p>
          <a:r>
            <a:rPr lang="en-US" b="1" dirty="0"/>
            <a:t>In hub 4 unhoused community members are counted in areas they are willingly engaging, which provides a safer environment for everyone as well as dignity to those being surveyed.</a:t>
          </a:r>
          <a:endParaRPr lang="en-US" dirty="0"/>
        </a:p>
      </dgm:t>
    </dgm:pt>
    <dgm:pt modelId="{133DD600-D392-4C4E-8F1C-B1427806B8CC}" type="parTrans" cxnId="{D65AF8D1-6886-4587-8B2B-00651CAB5796}">
      <dgm:prSet/>
      <dgm:spPr/>
      <dgm:t>
        <a:bodyPr/>
        <a:lstStyle/>
        <a:p>
          <a:endParaRPr lang="en-US"/>
        </a:p>
      </dgm:t>
    </dgm:pt>
    <dgm:pt modelId="{6F0DFBDC-36D7-4A13-B338-1A908D6D7A7D}" type="sibTrans" cxnId="{D65AF8D1-6886-4587-8B2B-00651CAB5796}">
      <dgm:prSet/>
      <dgm:spPr/>
      <dgm:t>
        <a:bodyPr/>
        <a:lstStyle/>
        <a:p>
          <a:endParaRPr lang="en-US"/>
        </a:p>
      </dgm:t>
    </dgm:pt>
    <dgm:pt modelId="{DD35F026-6A4C-497D-987F-7CF3C58620DA}">
      <dgm:prSet/>
      <dgm:spPr/>
      <dgm:t>
        <a:bodyPr/>
        <a:lstStyle/>
        <a:p>
          <a:r>
            <a:rPr lang="en-US" b="1" i="0" dirty="0"/>
            <a:t>Potential survey location include; The Drop In Center, Trinity Center, Warming Center, Libraries, hospitals, General Assistance Offices and other known service locations.</a:t>
          </a:r>
        </a:p>
      </dgm:t>
    </dgm:pt>
    <dgm:pt modelId="{9EE82D7F-DF78-4137-B61E-879309A34C7B}" type="parTrans" cxnId="{0F027660-CC05-49F9-8F00-534FAD8BB9F9}">
      <dgm:prSet/>
      <dgm:spPr/>
      <dgm:t>
        <a:bodyPr/>
        <a:lstStyle/>
        <a:p>
          <a:endParaRPr lang="en-US"/>
        </a:p>
      </dgm:t>
    </dgm:pt>
    <dgm:pt modelId="{90FA50BC-9B15-4C97-ACF5-0BE163CA8DD9}" type="sibTrans" cxnId="{0F027660-CC05-49F9-8F00-534FAD8BB9F9}">
      <dgm:prSet/>
      <dgm:spPr/>
      <dgm:t>
        <a:bodyPr/>
        <a:lstStyle/>
        <a:p>
          <a:endParaRPr lang="en-US"/>
        </a:p>
      </dgm:t>
    </dgm:pt>
    <dgm:pt modelId="{15F1602E-3022-426A-A16C-B6434F096856}" type="pres">
      <dgm:prSet presAssocID="{7908428F-C810-4CE4-B507-A275BD3BCFCB}" presName="diagram" presStyleCnt="0">
        <dgm:presLayoutVars>
          <dgm:dir/>
          <dgm:resizeHandles val="exact"/>
        </dgm:presLayoutVars>
      </dgm:prSet>
      <dgm:spPr/>
    </dgm:pt>
    <dgm:pt modelId="{5BA8A7C1-5873-4445-BAD9-3674FD5E3A0C}" type="pres">
      <dgm:prSet presAssocID="{542FE4D0-F1BE-4321-A677-D89B58288230}" presName="node" presStyleLbl="node1" presStyleIdx="0" presStyleCnt="2">
        <dgm:presLayoutVars>
          <dgm:bulletEnabled val="1"/>
        </dgm:presLayoutVars>
      </dgm:prSet>
      <dgm:spPr/>
    </dgm:pt>
    <dgm:pt modelId="{3F4DB0A4-C682-4826-AE1C-44AC38F7A2AC}" type="pres">
      <dgm:prSet presAssocID="{6F0DFBDC-36D7-4A13-B338-1A908D6D7A7D}" presName="sibTrans" presStyleCnt="0"/>
      <dgm:spPr/>
    </dgm:pt>
    <dgm:pt modelId="{FFAD2EE3-AC20-4C24-B5DD-2A6F63FB3289}" type="pres">
      <dgm:prSet presAssocID="{DD35F026-6A4C-497D-987F-7CF3C58620DA}" presName="node" presStyleLbl="node1" presStyleIdx="1" presStyleCnt="2">
        <dgm:presLayoutVars>
          <dgm:bulletEnabled val="1"/>
        </dgm:presLayoutVars>
      </dgm:prSet>
      <dgm:spPr/>
    </dgm:pt>
  </dgm:ptLst>
  <dgm:cxnLst>
    <dgm:cxn modelId="{E4D7DC1A-8A86-49E2-A866-3AF9A6D58BDB}" type="presOf" srcId="{DD35F026-6A4C-497D-987F-7CF3C58620DA}" destId="{FFAD2EE3-AC20-4C24-B5DD-2A6F63FB3289}" srcOrd="0" destOrd="0" presId="urn:microsoft.com/office/officeart/2005/8/layout/default"/>
    <dgm:cxn modelId="{F55CAE35-72D3-46B1-AAAB-C7B3F543B9A7}" type="presOf" srcId="{7908428F-C810-4CE4-B507-A275BD3BCFCB}" destId="{15F1602E-3022-426A-A16C-B6434F096856}" srcOrd="0" destOrd="0" presId="urn:microsoft.com/office/officeart/2005/8/layout/default"/>
    <dgm:cxn modelId="{0F027660-CC05-49F9-8F00-534FAD8BB9F9}" srcId="{7908428F-C810-4CE4-B507-A275BD3BCFCB}" destId="{DD35F026-6A4C-497D-987F-7CF3C58620DA}" srcOrd="1" destOrd="0" parTransId="{9EE82D7F-DF78-4137-B61E-879309A34C7B}" sibTransId="{90FA50BC-9B15-4C97-ACF5-0BE163CA8DD9}"/>
    <dgm:cxn modelId="{383EB281-DC90-4877-8275-DB465ED1F2DA}" type="presOf" srcId="{542FE4D0-F1BE-4321-A677-D89B58288230}" destId="{5BA8A7C1-5873-4445-BAD9-3674FD5E3A0C}" srcOrd="0" destOrd="0" presId="urn:microsoft.com/office/officeart/2005/8/layout/default"/>
    <dgm:cxn modelId="{D65AF8D1-6886-4587-8B2B-00651CAB5796}" srcId="{7908428F-C810-4CE4-B507-A275BD3BCFCB}" destId="{542FE4D0-F1BE-4321-A677-D89B58288230}" srcOrd="0" destOrd="0" parTransId="{133DD600-D392-4C4E-8F1C-B1427806B8CC}" sibTransId="{6F0DFBDC-36D7-4A13-B338-1A908D6D7A7D}"/>
    <dgm:cxn modelId="{E3AADAEB-8C1E-4ED0-B6C4-1B0DED979B54}" type="presParOf" srcId="{15F1602E-3022-426A-A16C-B6434F096856}" destId="{5BA8A7C1-5873-4445-BAD9-3674FD5E3A0C}" srcOrd="0" destOrd="0" presId="urn:microsoft.com/office/officeart/2005/8/layout/default"/>
    <dgm:cxn modelId="{2FD06122-96C6-4056-90DA-011A8BCA3E44}" type="presParOf" srcId="{15F1602E-3022-426A-A16C-B6434F096856}" destId="{3F4DB0A4-C682-4826-AE1C-44AC38F7A2AC}" srcOrd="1" destOrd="0" presId="urn:microsoft.com/office/officeart/2005/8/layout/default"/>
    <dgm:cxn modelId="{C9D321E9-891C-445F-84AB-4973CF26F3AE}" type="presParOf" srcId="{15F1602E-3022-426A-A16C-B6434F096856}" destId="{FFAD2EE3-AC20-4C24-B5DD-2A6F63FB3289}" srcOrd="2"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DBBCD7A-5B0F-4760-98CB-95C6A3811539}" type="doc">
      <dgm:prSet loTypeId="urn:microsoft.com/office/officeart/2018/2/layout/IconCircle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2E350C62-4B56-48E3-8386-45B5987139BA}">
      <dgm:prSet/>
      <dgm:spPr/>
      <dgm:t>
        <a:bodyPr/>
        <a:lstStyle/>
        <a:p>
          <a:pPr>
            <a:lnSpc>
              <a:spcPct val="100000"/>
            </a:lnSpc>
          </a:pPr>
          <a:r>
            <a:rPr lang="en-US" b="1"/>
            <a:t>A CoC’s approach to organizing and providing services &amp; housing resources to people experiencing a housing crisis within a geographic area.</a:t>
          </a:r>
          <a:endParaRPr lang="en-US"/>
        </a:p>
      </dgm:t>
    </dgm:pt>
    <dgm:pt modelId="{BE699E52-60DC-4671-A474-133DB41F46A2}" type="parTrans" cxnId="{237AD0DA-70B7-46ED-833D-B4A6DF68322F}">
      <dgm:prSet/>
      <dgm:spPr/>
      <dgm:t>
        <a:bodyPr/>
        <a:lstStyle/>
        <a:p>
          <a:endParaRPr lang="en-US"/>
        </a:p>
      </dgm:t>
    </dgm:pt>
    <dgm:pt modelId="{D9026CE8-CD97-45E6-AE29-EB13F2FC23A0}" type="sibTrans" cxnId="{237AD0DA-70B7-46ED-833D-B4A6DF68322F}">
      <dgm:prSet/>
      <dgm:spPr/>
      <dgm:t>
        <a:bodyPr/>
        <a:lstStyle/>
        <a:p>
          <a:pPr>
            <a:lnSpc>
              <a:spcPct val="100000"/>
            </a:lnSpc>
          </a:pPr>
          <a:endParaRPr lang="en-US"/>
        </a:p>
      </dgm:t>
    </dgm:pt>
    <dgm:pt modelId="{F93F1D10-5A58-40A6-AB14-0DD80236513E}">
      <dgm:prSet/>
      <dgm:spPr/>
      <dgm:t>
        <a:bodyPr/>
        <a:lstStyle/>
        <a:p>
          <a:pPr>
            <a:lnSpc>
              <a:spcPct val="100000"/>
            </a:lnSpc>
          </a:pPr>
          <a:r>
            <a:rPr lang="en-US" b="1"/>
            <a:t>Rapid, effective, and consistent matching of participants to housing resources</a:t>
          </a:r>
          <a:br>
            <a:rPr lang="en-US" b="1"/>
          </a:br>
          <a:endParaRPr lang="en-US"/>
        </a:p>
      </dgm:t>
    </dgm:pt>
    <dgm:pt modelId="{B8B12944-BF8C-4324-83A0-4E34E0B4423C}" type="parTrans" cxnId="{712BDF69-7762-4380-9A20-460578A37B95}">
      <dgm:prSet/>
      <dgm:spPr/>
      <dgm:t>
        <a:bodyPr/>
        <a:lstStyle/>
        <a:p>
          <a:endParaRPr lang="en-US"/>
        </a:p>
      </dgm:t>
    </dgm:pt>
    <dgm:pt modelId="{AC58F2A1-6127-4350-8C13-15CCE887A924}" type="sibTrans" cxnId="{712BDF69-7762-4380-9A20-460578A37B95}">
      <dgm:prSet/>
      <dgm:spPr/>
      <dgm:t>
        <a:bodyPr/>
        <a:lstStyle/>
        <a:p>
          <a:pPr>
            <a:lnSpc>
              <a:spcPct val="100000"/>
            </a:lnSpc>
          </a:pPr>
          <a:endParaRPr lang="en-US"/>
        </a:p>
      </dgm:t>
    </dgm:pt>
    <dgm:pt modelId="{32AFCBAD-3FE2-4ED4-9EF2-B6B11129A4EE}">
      <dgm:prSet/>
      <dgm:spPr/>
      <dgm:t>
        <a:bodyPr/>
        <a:lstStyle/>
        <a:p>
          <a:pPr>
            <a:lnSpc>
              <a:spcPct val="100000"/>
            </a:lnSpc>
          </a:pPr>
          <a:r>
            <a:rPr lang="en-US" b="1" dirty="0"/>
            <a:t>A shift from a program-centered to person-centered system  </a:t>
          </a:r>
          <a:br>
            <a:rPr lang="en-US" b="1" dirty="0"/>
          </a:br>
          <a:endParaRPr lang="en-US" dirty="0"/>
        </a:p>
      </dgm:t>
    </dgm:pt>
    <dgm:pt modelId="{3B4B8F81-0ADA-4902-9D01-2393CA8D22BF}" type="parTrans" cxnId="{1A41484A-F4E1-4863-9CF9-B27039ECDECF}">
      <dgm:prSet/>
      <dgm:spPr/>
      <dgm:t>
        <a:bodyPr/>
        <a:lstStyle/>
        <a:p>
          <a:endParaRPr lang="en-US"/>
        </a:p>
      </dgm:t>
    </dgm:pt>
    <dgm:pt modelId="{6FE91CFA-6FE0-4F81-97B1-F7EB465413B4}" type="sibTrans" cxnId="{1A41484A-F4E1-4863-9CF9-B27039ECDECF}">
      <dgm:prSet/>
      <dgm:spPr/>
      <dgm:t>
        <a:bodyPr/>
        <a:lstStyle/>
        <a:p>
          <a:pPr>
            <a:lnSpc>
              <a:spcPct val="100000"/>
            </a:lnSpc>
          </a:pPr>
          <a:endParaRPr lang="en-US"/>
        </a:p>
      </dgm:t>
    </dgm:pt>
    <dgm:pt modelId="{D533F4BB-396B-42BE-BD9F-911F1ACCD8EE}">
      <dgm:prSet/>
      <dgm:spPr/>
      <dgm:t>
        <a:bodyPr/>
        <a:lstStyle/>
        <a:p>
          <a:pPr>
            <a:lnSpc>
              <a:spcPct val="100000"/>
            </a:lnSpc>
          </a:pPr>
          <a:r>
            <a:rPr lang="en-US" b="1"/>
            <a:t>Not just “entry”; creating pathways with participants to exit to stable housing</a:t>
          </a:r>
          <a:endParaRPr lang="en-US"/>
        </a:p>
      </dgm:t>
    </dgm:pt>
    <dgm:pt modelId="{3C005C09-1B11-4CF2-A130-704CA381BCF5}" type="parTrans" cxnId="{657327A8-B8E6-4D7D-840E-B8AF93D1457E}">
      <dgm:prSet/>
      <dgm:spPr/>
      <dgm:t>
        <a:bodyPr/>
        <a:lstStyle/>
        <a:p>
          <a:endParaRPr lang="en-US"/>
        </a:p>
      </dgm:t>
    </dgm:pt>
    <dgm:pt modelId="{6435F47E-C51A-43A9-BA68-427079A95C4F}" type="sibTrans" cxnId="{657327A8-B8E6-4D7D-840E-B8AF93D1457E}">
      <dgm:prSet/>
      <dgm:spPr/>
      <dgm:t>
        <a:bodyPr/>
        <a:lstStyle/>
        <a:p>
          <a:endParaRPr lang="en-US"/>
        </a:p>
      </dgm:t>
    </dgm:pt>
    <dgm:pt modelId="{4534B5A1-C060-4543-819E-3AA6A0E91268}" type="pres">
      <dgm:prSet presAssocID="{7DBBCD7A-5B0F-4760-98CB-95C6A3811539}" presName="root" presStyleCnt="0">
        <dgm:presLayoutVars>
          <dgm:dir/>
          <dgm:resizeHandles val="exact"/>
        </dgm:presLayoutVars>
      </dgm:prSet>
      <dgm:spPr/>
    </dgm:pt>
    <dgm:pt modelId="{E84A2905-135B-47C5-8DDD-DFC80B7853B4}" type="pres">
      <dgm:prSet presAssocID="{7DBBCD7A-5B0F-4760-98CB-95C6A3811539}" presName="container" presStyleCnt="0">
        <dgm:presLayoutVars>
          <dgm:dir/>
          <dgm:resizeHandles val="exact"/>
        </dgm:presLayoutVars>
      </dgm:prSet>
      <dgm:spPr/>
    </dgm:pt>
    <dgm:pt modelId="{4897ABDC-A4AE-4C9C-9603-9FE9A1F2DFEB}" type="pres">
      <dgm:prSet presAssocID="{2E350C62-4B56-48E3-8386-45B5987139BA}" presName="compNode" presStyleCnt="0"/>
      <dgm:spPr/>
    </dgm:pt>
    <dgm:pt modelId="{24760096-44A3-405D-993B-7B29963C26A3}" type="pres">
      <dgm:prSet presAssocID="{2E350C62-4B56-48E3-8386-45B5987139BA}" presName="iconBgRect" presStyleLbl="bgShp" presStyleIdx="0" presStyleCnt="4"/>
      <dgm:spPr/>
    </dgm:pt>
    <dgm:pt modelId="{10FFA880-50FB-4743-8347-B83B3BB438DC}" type="pres">
      <dgm:prSet presAssocID="{2E350C62-4B56-48E3-8386-45B5987139BA}"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ouse"/>
        </a:ext>
      </dgm:extLst>
    </dgm:pt>
    <dgm:pt modelId="{973BB500-CB15-4EDB-92BF-2DB5FF26B337}" type="pres">
      <dgm:prSet presAssocID="{2E350C62-4B56-48E3-8386-45B5987139BA}" presName="spaceRect" presStyleCnt="0"/>
      <dgm:spPr/>
    </dgm:pt>
    <dgm:pt modelId="{7079E6C9-4FD8-4811-BA68-771CFBC35F6A}" type="pres">
      <dgm:prSet presAssocID="{2E350C62-4B56-48E3-8386-45B5987139BA}" presName="textRect" presStyleLbl="revTx" presStyleIdx="0" presStyleCnt="4">
        <dgm:presLayoutVars>
          <dgm:chMax val="1"/>
          <dgm:chPref val="1"/>
        </dgm:presLayoutVars>
      </dgm:prSet>
      <dgm:spPr/>
    </dgm:pt>
    <dgm:pt modelId="{5E6FBDD6-7E97-4CF9-9A4A-9AFBC0C58F76}" type="pres">
      <dgm:prSet presAssocID="{D9026CE8-CD97-45E6-AE29-EB13F2FC23A0}" presName="sibTrans" presStyleLbl="sibTrans2D1" presStyleIdx="0" presStyleCnt="0"/>
      <dgm:spPr/>
    </dgm:pt>
    <dgm:pt modelId="{142EAEA8-E856-4F4F-AEB6-30623DF41AC0}" type="pres">
      <dgm:prSet presAssocID="{F93F1D10-5A58-40A6-AB14-0DD80236513E}" presName="compNode" presStyleCnt="0"/>
      <dgm:spPr/>
    </dgm:pt>
    <dgm:pt modelId="{B7983E53-9685-426D-BEDD-66598709DA34}" type="pres">
      <dgm:prSet presAssocID="{F93F1D10-5A58-40A6-AB14-0DD80236513E}" presName="iconBgRect" presStyleLbl="bgShp" presStyleIdx="1" presStyleCnt="4"/>
      <dgm:spPr/>
    </dgm:pt>
    <dgm:pt modelId="{EE527BBF-7921-4E92-A48A-0D45022D0842}" type="pres">
      <dgm:prSet presAssocID="{F93F1D10-5A58-40A6-AB14-0DD80236513E}"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uburban scene"/>
        </a:ext>
      </dgm:extLst>
    </dgm:pt>
    <dgm:pt modelId="{ABF5FBD5-4C2F-429C-AA47-67ACF490D6F4}" type="pres">
      <dgm:prSet presAssocID="{F93F1D10-5A58-40A6-AB14-0DD80236513E}" presName="spaceRect" presStyleCnt="0"/>
      <dgm:spPr/>
    </dgm:pt>
    <dgm:pt modelId="{664F53A5-4FB1-438E-A9F4-CB764D725710}" type="pres">
      <dgm:prSet presAssocID="{F93F1D10-5A58-40A6-AB14-0DD80236513E}" presName="textRect" presStyleLbl="revTx" presStyleIdx="1" presStyleCnt="4">
        <dgm:presLayoutVars>
          <dgm:chMax val="1"/>
          <dgm:chPref val="1"/>
        </dgm:presLayoutVars>
      </dgm:prSet>
      <dgm:spPr/>
    </dgm:pt>
    <dgm:pt modelId="{4D8A0E08-E675-43A2-AA6F-8392BE659549}" type="pres">
      <dgm:prSet presAssocID="{AC58F2A1-6127-4350-8C13-15CCE887A924}" presName="sibTrans" presStyleLbl="sibTrans2D1" presStyleIdx="0" presStyleCnt="0"/>
      <dgm:spPr/>
    </dgm:pt>
    <dgm:pt modelId="{A9F8995B-4339-4033-A6B3-5B327B6B7706}" type="pres">
      <dgm:prSet presAssocID="{32AFCBAD-3FE2-4ED4-9EF2-B6B11129A4EE}" presName="compNode" presStyleCnt="0"/>
      <dgm:spPr/>
    </dgm:pt>
    <dgm:pt modelId="{490EE6EE-372C-4295-BC98-155A4CEC7079}" type="pres">
      <dgm:prSet presAssocID="{32AFCBAD-3FE2-4ED4-9EF2-B6B11129A4EE}" presName="iconBgRect" presStyleLbl="bgShp" presStyleIdx="2" presStyleCnt="4"/>
      <dgm:spPr/>
    </dgm:pt>
    <dgm:pt modelId="{183A95F4-473A-400B-A312-E03978BA191B}" type="pres">
      <dgm:prSet presAssocID="{32AFCBAD-3FE2-4ED4-9EF2-B6B11129A4EE}"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onnections"/>
        </a:ext>
      </dgm:extLst>
    </dgm:pt>
    <dgm:pt modelId="{4187ABA7-B47C-49F7-923E-534AD5795864}" type="pres">
      <dgm:prSet presAssocID="{32AFCBAD-3FE2-4ED4-9EF2-B6B11129A4EE}" presName="spaceRect" presStyleCnt="0"/>
      <dgm:spPr/>
    </dgm:pt>
    <dgm:pt modelId="{8F14ADD2-EADC-4E6D-8A0F-842DE71D18E5}" type="pres">
      <dgm:prSet presAssocID="{32AFCBAD-3FE2-4ED4-9EF2-B6B11129A4EE}" presName="textRect" presStyleLbl="revTx" presStyleIdx="2" presStyleCnt="4">
        <dgm:presLayoutVars>
          <dgm:chMax val="1"/>
          <dgm:chPref val="1"/>
        </dgm:presLayoutVars>
      </dgm:prSet>
      <dgm:spPr/>
    </dgm:pt>
    <dgm:pt modelId="{BE4A4C51-792A-47D5-A512-6D82AFF0A6EB}" type="pres">
      <dgm:prSet presAssocID="{6FE91CFA-6FE0-4F81-97B1-F7EB465413B4}" presName="sibTrans" presStyleLbl="sibTrans2D1" presStyleIdx="0" presStyleCnt="0"/>
      <dgm:spPr/>
    </dgm:pt>
    <dgm:pt modelId="{36E6FEF7-E708-4C2D-9AD6-7F447A6205DD}" type="pres">
      <dgm:prSet presAssocID="{D533F4BB-396B-42BE-BD9F-911F1ACCD8EE}" presName="compNode" presStyleCnt="0"/>
      <dgm:spPr/>
    </dgm:pt>
    <dgm:pt modelId="{1F3C8734-0EE0-4496-B5E6-27826E1120DD}" type="pres">
      <dgm:prSet presAssocID="{D533F4BB-396B-42BE-BD9F-911F1ACCD8EE}" presName="iconBgRect" presStyleLbl="bgShp" presStyleIdx="3" presStyleCnt="4"/>
      <dgm:spPr/>
    </dgm:pt>
    <dgm:pt modelId="{2017EE1F-CAC5-4F6A-9BB7-0F27F4904FB4}" type="pres">
      <dgm:prSet presAssocID="{D533F4BB-396B-42BE-BD9F-911F1ACCD8EE}"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ome"/>
        </a:ext>
      </dgm:extLst>
    </dgm:pt>
    <dgm:pt modelId="{E0D20345-8003-448A-8A55-634D4B922264}" type="pres">
      <dgm:prSet presAssocID="{D533F4BB-396B-42BE-BD9F-911F1ACCD8EE}" presName="spaceRect" presStyleCnt="0"/>
      <dgm:spPr/>
    </dgm:pt>
    <dgm:pt modelId="{3E3FC74C-6A82-4BF8-B7AB-A50C50EE9D1C}" type="pres">
      <dgm:prSet presAssocID="{D533F4BB-396B-42BE-BD9F-911F1ACCD8EE}" presName="textRect" presStyleLbl="revTx" presStyleIdx="3" presStyleCnt="4">
        <dgm:presLayoutVars>
          <dgm:chMax val="1"/>
          <dgm:chPref val="1"/>
        </dgm:presLayoutVars>
      </dgm:prSet>
      <dgm:spPr/>
    </dgm:pt>
  </dgm:ptLst>
  <dgm:cxnLst>
    <dgm:cxn modelId="{B96E2F28-7E3B-4FC8-A99D-140BE4C6A2AA}" type="presOf" srcId="{D9026CE8-CD97-45E6-AE29-EB13F2FC23A0}" destId="{5E6FBDD6-7E97-4CF9-9A4A-9AFBC0C58F76}" srcOrd="0" destOrd="0" presId="urn:microsoft.com/office/officeart/2018/2/layout/IconCircleList"/>
    <dgm:cxn modelId="{BF681162-5FA6-4197-840B-03CE4C59ADC1}" type="presOf" srcId="{F93F1D10-5A58-40A6-AB14-0DD80236513E}" destId="{664F53A5-4FB1-438E-A9F4-CB764D725710}" srcOrd="0" destOrd="0" presId="urn:microsoft.com/office/officeart/2018/2/layout/IconCircleList"/>
    <dgm:cxn modelId="{F606C262-26B4-4DC9-ABF6-43063E3EA126}" type="presOf" srcId="{D533F4BB-396B-42BE-BD9F-911F1ACCD8EE}" destId="{3E3FC74C-6A82-4BF8-B7AB-A50C50EE9D1C}" srcOrd="0" destOrd="0" presId="urn:microsoft.com/office/officeart/2018/2/layout/IconCircleList"/>
    <dgm:cxn modelId="{712BDF69-7762-4380-9A20-460578A37B95}" srcId="{7DBBCD7A-5B0F-4760-98CB-95C6A3811539}" destId="{F93F1D10-5A58-40A6-AB14-0DD80236513E}" srcOrd="1" destOrd="0" parTransId="{B8B12944-BF8C-4324-83A0-4E34E0B4423C}" sibTransId="{AC58F2A1-6127-4350-8C13-15CCE887A924}"/>
    <dgm:cxn modelId="{1A41484A-F4E1-4863-9CF9-B27039ECDECF}" srcId="{7DBBCD7A-5B0F-4760-98CB-95C6A3811539}" destId="{32AFCBAD-3FE2-4ED4-9EF2-B6B11129A4EE}" srcOrd="2" destOrd="0" parTransId="{3B4B8F81-0ADA-4902-9D01-2393CA8D22BF}" sibTransId="{6FE91CFA-6FE0-4F81-97B1-F7EB465413B4}"/>
    <dgm:cxn modelId="{BB192A85-7679-45FA-98C6-1010F6C2EFD7}" type="presOf" srcId="{7DBBCD7A-5B0F-4760-98CB-95C6A3811539}" destId="{4534B5A1-C060-4543-819E-3AA6A0E91268}" srcOrd="0" destOrd="0" presId="urn:microsoft.com/office/officeart/2018/2/layout/IconCircleList"/>
    <dgm:cxn modelId="{6BBBE48A-F0BD-42B7-A402-B5E08654FE9B}" type="presOf" srcId="{2E350C62-4B56-48E3-8386-45B5987139BA}" destId="{7079E6C9-4FD8-4811-BA68-771CFBC35F6A}" srcOrd="0" destOrd="0" presId="urn:microsoft.com/office/officeart/2018/2/layout/IconCircleList"/>
    <dgm:cxn modelId="{657327A8-B8E6-4D7D-840E-B8AF93D1457E}" srcId="{7DBBCD7A-5B0F-4760-98CB-95C6A3811539}" destId="{D533F4BB-396B-42BE-BD9F-911F1ACCD8EE}" srcOrd="3" destOrd="0" parTransId="{3C005C09-1B11-4CF2-A130-704CA381BCF5}" sibTransId="{6435F47E-C51A-43A9-BA68-427079A95C4F}"/>
    <dgm:cxn modelId="{06133BA8-D10A-4F04-A2F2-D28E149A0EAA}" type="presOf" srcId="{AC58F2A1-6127-4350-8C13-15CCE887A924}" destId="{4D8A0E08-E675-43A2-AA6F-8392BE659549}" srcOrd="0" destOrd="0" presId="urn:microsoft.com/office/officeart/2018/2/layout/IconCircleList"/>
    <dgm:cxn modelId="{237AD0DA-70B7-46ED-833D-B4A6DF68322F}" srcId="{7DBBCD7A-5B0F-4760-98CB-95C6A3811539}" destId="{2E350C62-4B56-48E3-8386-45B5987139BA}" srcOrd="0" destOrd="0" parTransId="{BE699E52-60DC-4671-A474-133DB41F46A2}" sibTransId="{D9026CE8-CD97-45E6-AE29-EB13F2FC23A0}"/>
    <dgm:cxn modelId="{568416F5-85B8-411E-94F0-B05F14C250D8}" type="presOf" srcId="{32AFCBAD-3FE2-4ED4-9EF2-B6B11129A4EE}" destId="{8F14ADD2-EADC-4E6D-8A0F-842DE71D18E5}" srcOrd="0" destOrd="0" presId="urn:microsoft.com/office/officeart/2018/2/layout/IconCircleList"/>
    <dgm:cxn modelId="{01C42FF8-9FF8-418E-A197-42B27C4E1C57}" type="presOf" srcId="{6FE91CFA-6FE0-4F81-97B1-F7EB465413B4}" destId="{BE4A4C51-792A-47D5-A512-6D82AFF0A6EB}" srcOrd="0" destOrd="0" presId="urn:microsoft.com/office/officeart/2018/2/layout/IconCircleList"/>
    <dgm:cxn modelId="{8B6B0AC4-4477-4CD9-98CF-83E14529D0BF}" type="presParOf" srcId="{4534B5A1-C060-4543-819E-3AA6A0E91268}" destId="{E84A2905-135B-47C5-8DDD-DFC80B7853B4}" srcOrd="0" destOrd="0" presId="urn:microsoft.com/office/officeart/2018/2/layout/IconCircleList"/>
    <dgm:cxn modelId="{53C41E4E-A5C0-4DE2-99BD-7CD275E63DB0}" type="presParOf" srcId="{E84A2905-135B-47C5-8DDD-DFC80B7853B4}" destId="{4897ABDC-A4AE-4C9C-9603-9FE9A1F2DFEB}" srcOrd="0" destOrd="0" presId="urn:microsoft.com/office/officeart/2018/2/layout/IconCircleList"/>
    <dgm:cxn modelId="{81676432-23F3-4FA8-B37F-5A6DEAF7BF01}" type="presParOf" srcId="{4897ABDC-A4AE-4C9C-9603-9FE9A1F2DFEB}" destId="{24760096-44A3-405D-993B-7B29963C26A3}" srcOrd="0" destOrd="0" presId="urn:microsoft.com/office/officeart/2018/2/layout/IconCircleList"/>
    <dgm:cxn modelId="{BAF915F7-5731-4551-82F1-6F115A0311B0}" type="presParOf" srcId="{4897ABDC-A4AE-4C9C-9603-9FE9A1F2DFEB}" destId="{10FFA880-50FB-4743-8347-B83B3BB438DC}" srcOrd="1" destOrd="0" presId="urn:microsoft.com/office/officeart/2018/2/layout/IconCircleList"/>
    <dgm:cxn modelId="{6367F44B-D189-4574-A06E-D64CE63A85D3}" type="presParOf" srcId="{4897ABDC-A4AE-4C9C-9603-9FE9A1F2DFEB}" destId="{973BB500-CB15-4EDB-92BF-2DB5FF26B337}" srcOrd="2" destOrd="0" presId="urn:microsoft.com/office/officeart/2018/2/layout/IconCircleList"/>
    <dgm:cxn modelId="{50F54838-2AC5-4889-ABB1-44F75A7827F3}" type="presParOf" srcId="{4897ABDC-A4AE-4C9C-9603-9FE9A1F2DFEB}" destId="{7079E6C9-4FD8-4811-BA68-771CFBC35F6A}" srcOrd="3" destOrd="0" presId="urn:microsoft.com/office/officeart/2018/2/layout/IconCircleList"/>
    <dgm:cxn modelId="{C1008348-976A-4CBA-9022-7B5391EBEC6F}" type="presParOf" srcId="{E84A2905-135B-47C5-8DDD-DFC80B7853B4}" destId="{5E6FBDD6-7E97-4CF9-9A4A-9AFBC0C58F76}" srcOrd="1" destOrd="0" presId="urn:microsoft.com/office/officeart/2018/2/layout/IconCircleList"/>
    <dgm:cxn modelId="{580AC715-EC74-42A7-B6AE-4666F6A73B0F}" type="presParOf" srcId="{E84A2905-135B-47C5-8DDD-DFC80B7853B4}" destId="{142EAEA8-E856-4F4F-AEB6-30623DF41AC0}" srcOrd="2" destOrd="0" presId="urn:microsoft.com/office/officeart/2018/2/layout/IconCircleList"/>
    <dgm:cxn modelId="{DE298653-C5A3-445E-B2A0-65B62369C4F3}" type="presParOf" srcId="{142EAEA8-E856-4F4F-AEB6-30623DF41AC0}" destId="{B7983E53-9685-426D-BEDD-66598709DA34}" srcOrd="0" destOrd="0" presId="urn:microsoft.com/office/officeart/2018/2/layout/IconCircleList"/>
    <dgm:cxn modelId="{5F92E26D-4928-4BEC-B4C0-B6D0B58C4443}" type="presParOf" srcId="{142EAEA8-E856-4F4F-AEB6-30623DF41AC0}" destId="{EE527BBF-7921-4E92-A48A-0D45022D0842}" srcOrd="1" destOrd="0" presId="urn:microsoft.com/office/officeart/2018/2/layout/IconCircleList"/>
    <dgm:cxn modelId="{70B76BA5-9EF5-47DF-A335-F9959B151AF5}" type="presParOf" srcId="{142EAEA8-E856-4F4F-AEB6-30623DF41AC0}" destId="{ABF5FBD5-4C2F-429C-AA47-67ACF490D6F4}" srcOrd="2" destOrd="0" presId="urn:microsoft.com/office/officeart/2018/2/layout/IconCircleList"/>
    <dgm:cxn modelId="{E090AA6A-A228-4F07-94B3-94B81590B558}" type="presParOf" srcId="{142EAEA8-E856-4F4F-AEB6-30623DF41AC0}" destId="{664F53A5-4FB1-438E-A9F4-CB764D725710}" srcOrd="3" destOrd="0" presId="urn:microsoft.com/office/officeart/2018/2/layout/IconCircleList"/>
    <dgm:cxn modelId="{8642752E-EB8D-4BBB-93EC-715380473CC0}" type="presParOf" srcId="{E84A2905-135B-47C5-8DDD-DFC80B7853B4}" destId="{4D8A0E08-E675-43A2-AA6F-8392BE659549}" srcOrd="3" destOrd="0" presId="urn:microsoft.com/office/officeart/2018/2/layout/IconCircleList"/>
    <dgm:cxn modelId="{D650BFD3-9DEA-4B67-8133-431993D90CBB}" type="presParOf" srcId="{E84A2905-135B-47C5-8DDD-DFC80B7853B4}" destId="{A9F8995B-4339-4033-A6B3-5B327B6B7706}" srcOrd="4" destOrd="0" presId="urn:microsoft.com/office/officeart/2018/2/layout/IconCircleList"/>
    <dgm:cxn modelId="{71229FC9-C0C9-4AA2-B1DD-B4891C803886}" type="presParOf" srcId="{A9F8995B-4339-4033-A6B3-5B327B6B7706}" destId="{490EE6EE-372C-4295-BC98-155A4CEC7079}" srcOrd="0" destOrd="0" presId="urn:microsoft.com/office/officeart/2018/2/layout/IconCircleList"/>
    <dgm:cxn modelId="{497E04D3-5A8B-44D6-A449-37D62F5469D9}" type="presParOf" srcId="{A9F8995B-4339-4033-A6B3-5B327B6B7706}" destId="{183A95F4-473A-400B-A312-E03978BA191B}" srcOrd="1" destOrd="0" presId="urn:microsoft.com/office/officeart/2018/2/layout/IconCircleList"/>
    <dgm:cxn modelId="{7467981C-D2C7-4BC4-B8F8-45965CA32C75}" type="presParOf" srcId="{A9F8995B-4339-4033-A6B3-5B327B6B7706}" destId="{4187ABA7-B47C-49F7-923E-534AD5795864}" srcOrd="2" destOrd="0" presId="urn:microsoft.com/office/officeart/2018/2/layout/IconCircleList"/>
    <dgm:cxn modelId="{77E5C63F-13A5-4AFA-A4E5-1B05E779306D}" type="presParOf" srcId="{A9F8995B-4339-4033-A6B3-5B327B6B7706}" destId="{8F14ADD2-EADC-4E6D-8A0F-842DE71D18E5}" srcOrd="3" destOrd="0" presId="urn:microsoft.com/office/officeart/2018/2/layout/IconCircleList"/>
    <dgm:cxn modelId="{82418538-A683-423B-99BE-63DC6A43B6D3}" type="presParOf" srcId="{E84A2905-135B-47C5-8DDD-DFC80B7853B4}" destId="{BE4A4C51-792A-47D5-A512-6D82AFF0A6EB}" srcOrd="5" destOrd="0" presId="urn:microsoft.com/office/officeart/2018/2/layout/IconCircleList"/>
    <dgm:cxn modelId="{E58B233E-7C2A-4135-990E-D5CADC2D1282}" type="presParOf" srcId="{E84A2905-135B-47C5-8DDD-DFC80B7853B4}" destId="{36E6FEF7-E708-4C2D-9AD6-7F447A6205DD}" srcOrd="6" destOrd="0" presId="urn:microsoft.com/office/officeart/2018/2/layout/IconCircleList"/>
    <dgm:cxn modelId="{4FF71E8A-6605-48B6-A3DC-182012A000C4}" type="presParOf" srcId="{36E6FEF7-E708-4C2D-9AD6-7F447A6205DD}" destId="{1F3C8734-0EE0-4496-B5E6-27826E1120DD}" srcOrd="0" destOrd="0" presId="urn:microsoft.com/office/officeart/2018/2/layout/IconCircleList"/>
    <dgm:cxn modelId="{891EFCE1-27D9-4DC1-BC45-D962F04DB648}" type="presParOf" srcId="{36E6FEF7-E708-4C2D-9AD6-7F447A6205DD}" destId="{2017EE1F-CAC5-4F6A-9BB7-0F27F4904FB4}" srcOrd="1" destOrd="0" presId="urn:microsoft.com/office/officeart/2018/2/layout/IconCircleList"/>
    <dgm:cxn modelId="{2734C56B-81A5-4DB5-9475-EBB07D3FE60C}" type="presParOf" srcId="{36E6FEF7-E708-4C2D-9AD6-7F447A6205DD}" destId="{E0D20345-8003-448A-8A55-634D4B922264}" srcOrd="2" destOrd="0" presId="urn:microsoft.com/office/officeart/2018/2/layout/IconCircleList"/>
    <dgm:cxn modelId="{29AE87E2-01A2-4A46-9403-83BEBB11CE12}" type="presParOf" srcId="{36E6FEF7-E708-4C2D-9AD6-7F447A6205DD}" destId="{3E3FC74C-6A82-4BF8-B7AB-A50C50EE9D1C}" srcOrd="3" destOrd="0" presId="urn:microsoft.com/office/officeart/2018/2/layout/IconCircle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5B9D619-C538-450C-B0AE-ECA627973643}"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5B36B898-EC67-4444-B667-EB1C28C13B83}">
      <dgm:prSet/>
      <dgm:spPr/>
      <dgm:t>
        <a:bodyPr/>
        <a:lstStyle/>
        <a:p>
          <a:r>
            <a:rPr lang="en-US" dirty="0"/>
            <a:t>Be Person-Centered</a:t>
          </a:r>
        </a:p>
      </dgm:t>
    </dgm:pt>
    <dgm:pt modelId="{BD6D9CAA-C743-4CE0-BF77-913900422CCD}" type="parTrans" cxnId="{0D8B7595-C5C2-46D4-94B3-DF34E8348EAD}">
      <dgm:prSet/>
      <dgm:spPr/>
      <dgm:t>
        <a:bodyPr/>
        <a:lstStyle/>
        <a:p>
          <a:endParaRPr lang="en-US"/>
        </a:p>
      </dgm:t>
    </dgm:pt>
    <dgm:pt modelId="{34D18802-675B-4FEC-8AB0-165AE697E4FA}" type="sibTrans" cxnId="{0D8B7595-C5C2-46D4-94B3-DF34E8348EAD}">
      <dgm:prSet/>
      <dgm:spPr/>
      <dgm:t>
        <a:bodyPr/>
        <a:lstStyle/>
        <a:p>
          <a:endParaRPr lang="en-US"/>
        </a:p>
      </dgm:t>
    </dgm:pt>
    <dgm:pt modelId="{9B3BB914-8B64-44E1-B2F6-738ABA1202B9}">
      <dgm:prSet/>
      <dgm:spPr/>
      <dgm:t>
        <a:bodyPr/>
        <a:lstStyle/>
        <a:p>
          <a:endParaRPr lang="en-US" dirty="0"/>
        </a:p>
      </dgm:t>
    </dgm:pt>
    <dgm:pt modelId="{50839262-2F51-4058-B1F7-E973BE814143}" type="parTrans" cxnId="{B4201302-9604-4266-9BDA-DCFA5D18A9CC}">
      <dgm:prSet/>
      <dgm:spPr/>
      <dgm:t>
        <a:bodyPr/>
        <a:lstStyle/>
        <a:p>
          <a:endParaRPr lang="en-US"/>
        </a:p>
      </dgm:t>
    </dgm:pt>
    <dgm:pt modelId="{5D1EFF62-4DF1-4B1E-8F94-763A98BF25CC}" type="sibTrans" cxnId="{B4201302-9604-4266-9BDA-DCFA5D18A9CC}">
      <dgm:prSet/>
      <dgm:spPr/>
      <dgm:t>
        <a:bodyPr/>
        <a:lstStyle/>
        <a:p>
          <a:endParaRPr lang="en-US"/>
        </a:p>
      </dgm:t>
    </dgm:pt>
    <dgm:pt modelId="{14261347-D776-439E-A1FC-63AB9F81295F}">
      <dgm:prSet/>
      <dgm:spPr/>
      <dgm:t>
        <a:bodyPr/>
        <a:lstStyle/>
        <a:p>
          <a:r>
            <a:rPr lang="en-US" dirty="0"/>
            <a:t>Ensure swift &amp; steadfast movement</a:t>
          </a:r>
        </a:p>
      </dgm:t>
    </dgm:pt>
    <dgm:pt modelId="{28BD90D6-AA99-4C0F-95D9-B19E7A2C898F}" type="parTrans" cxnId="{7A243DC6-3F42-4223-B802-BFF553C8B273}">
      <dgm:prSet/>
      <dgm:spPr/>
      <dgm:t>
        <a:bodyPr/>
        <a:lstStyle/>
        <a:p>
          <a:endParaRPr lang="en-US"/>
        </a:p>
      </dgm:t>
    </dgm:pt>
    <dgm:pt modelId="{2B3777AA-C09A-4D94-943E-D7E4DAD82CA7}" type="sibTrans" cxnId="{7A243DC6-3F42-4223-B802-BFF553C8B273}">
      <dgm:prSet/>
      <dgm:spPr/>
      <dgm:t>
        <a:bodyPr/>
        <a:lstStyle/>
        <a:p>
          <a:endParaRPr lang="en-US"/>
        </a:p>
      </dgm:t>
    </dgm:pt>
    <dgm:pt modelId="{4DF34AC4-E4FE-4337-8E38-F2277ED8720A}">
      <dgm:prSet/>
      <dgm:spPr/>
      <dgm:t>
        <a:bodyPr/>
        <a:lstStyle/>
        <a:p>
          <a:endParaRPr lang="en-US" dirty="0"/>
        </a:p>
      </dgm:t>
    </dgm:pt>
    <dgm:pt modelId="{2CAD129E-8883-4712-831E-190DD254E3CE}" type="parTrans" cxnId="{CF845A0A-6A94-4B6C-A0F9-4587DACB4CE2}">
      <dgm:prSet/>
      <dgm:spPr/>
      <dgm:t>
        <a:bodyPr/>
        <a:lstStyle/>
        <a:p>
          <a:endParaRPr lang="en-US"/>
        </a:p>
      </dgm:t>
    </dgm:pt>
    <dgm:pt modelId="{8F0FADF6-F2D6-4713-897E-85BCA8AE82C1}" type="sibTrans" cxnId="{CF845A0A-6A94-4B6C-A0F9-4587DACB4CE2}">
      <dgm:prSet/>
      <dgm:spPr/>
      <dgm:t>
        <a:bodyPr/>
        <a:lstStyle/>
        <a:p>
          <a:endParaRPr lang="en-US"/>
        </a:p>
      </dgm:t>
    </dgm:pt>
    <dgm:pt modelId="{6AC2BDB4-1BAB-4D70-AC10-EF8AFF61ED24}">
      <dgm:prSet/>
      <dgm:spPr/>
      <dgm:t>
        <a:bodyPr/>
        <a:lstStyle/>
        <a:p>
          <a:r>
            <a:rPr lang="en-US" dirty="0"/>
            <a:t>Use  progressive methods - only ask what is necessary</a:t>
          </a:r>
        </a:p>
      </dgm:t>
    </dgm:pt>
    <dgm:pt modelId="{35CEECD8-68C7-44CC-87CC-B67B2AC2D695}" type="parTrans" cxnId="{FFE98024-8911-4F97-9824-224FFFB31888}">
      <dgm:prSet/>
      <dgm:spPr/>
      <dgm:t>
        <a:bodyPr/>
        <a:lstStyle/>
        <a:p>
          <a:endParaRPr lang="en-US"/>
        </a:p>
      </dgm:t>
    </dgm:pt>
    <dgm:pt modelId="{0A057A0C-5356-4273-9C4B-572E3F07983F}" type="sibTrans" cxnId="{FFE98024-8911-4F97-9824-224FFFB31888}">
      <dgm:prSet/>
      <dgm:spPr/>
      <dgm:t>
        <a:bodyPr/>
        <a:lstStyle/>
        <a:p>
          <a:endParaRPr lang="en-US"/>
        </a:p>
      </dgm:t>
    </dgm:pt>
    <dgm:pt modelId="{4CDF9A4B-3607-4645-9D45-8C78E1A4A417}">
      <dgm:prSet/>
      <dgm:spPr/>
      <dgm:t>
        <a:bodyPr/>
        <a:lstStyle/>
        <a:p>
          <a:endParaRPr lang="en-US" dirty="0"/>
        </a:p>
      </dgm:t>
    </dgm:pt>
    <dgm:pt modelId="{FCC2C14C-44EF-43A8-B6C0-54B7F91B067D}" type="parTrans" cxnId="{3B9D8E94-A0AF-42E3-A3ED-5900A3FBBE07}">
      <dgm:prSet/>
      <dgm:spPr/>
      <dgm:t>
        <a:bodyPr/>
        <a:lstStyle/>
        <a:p>
          <a:endParaRPr lang="en-US"/>
        </a:p>
      </dgm:t>
    </dgm:pt>
    <dgm:pt modelId="{EEA027AA-9AB4-45DD-B200-B8500A2244B5}" type="sibTrans" cxnId="{3B9D8E94-A0AF-42E3-A3ED-5900A3FBBE07}">
      <dgm:prSet/>
      <dgm:spPr/>
      <dgm:t>
        <a:bodyPr/>
        <a:lstStyle/>
        <a:p>
          <a:endParaRPr lang="en-US"/>
        </a:p>
      </dgm:t>
    </dgm:pt>
    <dgm:pt modelId="{05824BB5-7B7B-45B9-9B19-B2B527FB2A82}">
      <dgm:prSet/>
      <dgm:spPr/>
      <dgm:t>
        <a:bodyPr/>
        <a:lstStyle/>
        <a:p>
          <a:r>
            <a:rPr lang="en-US" dirty="0"/>
            <a:t>Use culturally &amp; linguistically appropriate services</a:t>
          </a:r>
        </a:p>
      </dgm:t>
    </dgm:pt>
    <dgm:pt modelId="{C2D6D395-AEFD-4182-BE85-7DB2FF204D52}" type="parTrans" cxnId="{666BCC96-9719-4476-8E65-49575E1BF492}">
      <dgm:prSet/>
      <dgm:spPr/>
      <dgm:t>
        <a:bodyPr/>
        <a:lstStyle/>
        <a:p>
          <a:endParaRPr lang="en-US"/>
        </a:p>
      </dgm:t>
    </dgm:pt>
    <dgm:pt modelId="{835100A6-2D8D-4911-98B1-5E9D69C574C6}" type="sibTrans" cxnId="{666BCC96-9719-4476-8E65-49575E1BF492}">
      <dgm:prSet/>
      <dgm:spPr/>
      <dgm:t>
        <a:bodyPr/>
        <a:lstStyle/>
        <a:p>
          <a:endParaRPr lang="en-US"/>
        </a:p>
      </dgm:t>
    </dgm:pt>
    <dgm:pt modelId="{C721DA9F-5A78-4DC7-8AD5-F03721E4CEC1}">
      <dgm:prSet/>
      <dgm:spPr/>
      <dgm:t>
        <a:bodyPr/>
        <a:lstStyle/>
        <a:p>
          <a:endParaRPr lang="en-US" dirty="0"/>
        </a:p>
      </dgm:t>
    </dgm:pt>
    <dgm:pt modelId="{14A909CC-1BA6-4B63-A72E-F23DC37BD3A0}" type="parTrans" cxnId="{0012DA63-CF18-4BA0-9159-2233338453BA}">
      <dgm:prSet/>
      <dgm:spPr/>
      <dgm:t>
        <a:bodyPr/>
        <a:lstStyle/>
        <a:p>
          <a:endParaRPr lang="en-US"/>
        </a:p>
      </dgm:t>
    </dgm:pt>
    <dgm:pt modelId="{42E0A537-7C3F-4A5F-A2EC-5C21ACD5D7D0}" type="sibTrans" cxnId="{0012DA63-CF18-4BA0-9159-2233338453BA}">
      <dgm:prSet/>
      <dgm:spPr/>
      <dgm:t>
        <a:bodyPr/>
        <a:lstStyle/>
        <a:p>
          <a:endParaRPr lang="en-US"/>
        </a:p>
      </dgm:t>
    </dgm:pt>
    <dgm:pt modelId="{879AD3A4-AE73-42C2-934F-8A9033B40E14}">
      <dgm:prSet/>
      <dgm:spPr/>
      <dgm:t>
        <a:bodyPr/>
        <a:lstStyle/>
        <a:p>
          <a:r>
            <a:rPr lang="en-US" dirty="0"/>
            <a:t>Prioritize the people with the longest history of homelessness who may need the greatest support</a:t>
          </a:r>
        </a:p>
      </dgm:t>
    </dgm:pt>
    <dgm:pt modelId="{EF7B12CE-99C6-453D-AB82-DE34FB509D3C}" type="parTrans" cxnId="{15DA32B8-41C4-4AC9-9D44-46271AEBBAF3}">
      <dgm:prSet/>
      <dgm:spPr/>
      <dgm:t>
        <a:bodyPr/>
        <a:lstStyle/>
        <a:p>
          <a:endParaRPr lang="en-US"/>
        </a:p>
      </dgm:t>
    </dgm:pt>
    <dgm:pt modelId="{2FC48F99-0851-4F8E-8A4F-BDB12C6775A8}" type="sibTrans" cxnId="{15DA32B8-41C4-4AC9-9D44-46271AEBBAF3}">
      <dgm:prSet/>
      <dgm:spPr/>
      <dgm:t>
        <a:bodyPr/>
        <a:lstStyle/>
        <a:p>
          <a:endParaRPr lang="en-US"/>
        </a:p>
      </dgm:t>
    </dgm:pt>
    <dgm:pt modelId="{5E2BB893-85A0-4E6A-A7E8-6BE49E837BC7}">
      <dgm:prSet/>
      <dgm:spPr/>
      <dgm:t>
        <a:bodyPr/>
        <a:lstStyle/>
        <a:p>
          <a:endParaRPr lang="en-US" dirty="0"/>
        </a:p>
      </dgm:t>
    </dgm:pt>
    <dgm:pt modelId="{1AADE64F-8B09-4FF0-89C1-5EA5DACF45F6}" type="parTrans" cxnId="{38CA00F5-5B92-415B-B879-9F1AAE591243}">
      <dgm:prSet/>
      <dgm:spPr/>
      <dgm:t>
        <a:bodyPr/>
        <a:lstStyle/>
        <a:p>
          <a:endParaRPr lang="en-US"/>
        </a:p>
      </dgm:t>
    </dgm:pt>
    <dgm:pt modelId="{F111E9C7-6C20-4430-8F62-48C63410197B}" type="sibTrans" cxnId="{38CA00F5-5B92-415B-B879-9F1AAE591243}">
      <dgm:prSet/>
      <dgm:spPr/>
      <dgm:t>
        <a:bodyPr/>
        <a:lstStyle/>
        <a:p>
          <a:endParaRPr lang="en-US"/>
        </a:p>
      </dgm:t>
    </dgm:pt>
    <dgm:pt modelId="{A33B50E9-B500-4078-A4C5-D98C3DEBB3E2}">
      <dgm:prSet/>
      <dgm:spPr/>
      <dgm:t>
        <a:bodyPr/>
        <a:lstStyle/>
        <a:p>
          <a:r>
            <a:rPr lang="en-US"/>
            <a:t>Be Data-Driven</a:t>
          </a:r>
        </a:p>
      </dgm:t>
    </dgm:pt>
    <dgm:pt modelId="{CE1FB490-A01B-47CD-9440-214231070D02}" type="parTrans" cxnId="{83604BBC-1782-4C86-A6A8-B34FEA35A7C9}">
      <dgm:prSet/>
      <dgm:spPr/>
      <dgm:t>
        <a:bodyPr/>
        <a:lstStyle/>
        <a:p>
          <a:endParaRPr lang="en-US"/>
        </a:p>
      </dgm:t>
    </dgm:pt>
    <dgm:pt modelId="{5AC74C77-0DD9-42EC-B92F-183AA4979118}" type="sibTrans" cxnId="{83604BBC-1782-4C86-A6A8-B34FEA35A7C9}">
      <dgm:prSet/>
      <dgm:spPr/>
      <dgm:t>
        <a:bodyPr/>
        <a:lstStyle/>
        <a:p>
          <a:endParaRPr lang="en-US"/>
        </a:p>
      </dgm:t>
    </dgm:pt>
    <dgm:pt modelId="{1C09F856-EECE-481C-8A6F-7D687B3C6C81}">
      <dgm:prSet/>
      <dgm:spPr/>
      <dgm:t>
        <a:bodyPr/>
        <a:lstStyle/>
        <a:p>
          <a:endParaRPr lang="en-US" dirty="0"/>
        </a:p>
      </dgm:t>
    </dgm:pt>
    <dgm:pt modelId="{371A02AE-5EB8-4C16-8477-1E482F58B8D0}" type="parTrans" cxnId="{EC6CC152-5AD6-49CD-A7A1-B3AE0CB8CA5F}">
      <dgm:prSet/>
      <dgm:spPr/>
      <dgm:t>
        <a:bodyPr/>
        <a:lstStyle/>
        <a:p>
          <a:endParaRPr lang="en-US"/>
        </a:p>
      </dgm:t>
    </dgm:pt>
    <dgm:pt modelId="{71450645-2549-4D01-A48D-CA8D1398E28D}" type="sibTrans" cxnId="{EC6CC152-5AD6-49CD-A7A1-B3AE0CB8CA5F}">
      <dgm:prSet/>
      <dgm:spPr/>
      <dgm:t>
        <a:bodyPr/>
        <a:lstStyle/>
        <a:p>
          <a:endParaRPr lang="en-US"/>
        </a:p>
      </dgm:t>
    </dgm:pt>
    <dgm:pt modelId="{0D061CB2-1DE8-478E-A091-46AE3AF88F2B}">
      <dgm:prSet/>
      <dgm:spPr/>
      <dgm:t>
        <a:bodyPr/>
        <a:lstStyle/>
        <a:p>
          <a:r>
            <a:rPr lang="en-US" dirty="0"/>
            <a:t>Use Low-Barrier accessibility</a:t>
          </a:r>
        </a:p>
      </dgm:t>
    </dgm:pt>
    <dgm:pt modelId="{7678199D-FBD4-46D2-8E42-9547E8B36878}" type="parTrans" cxnId="{B6FA9567-916F-474F-A8C2-EFCCDEAD2BBA}">
      <dgm:prSet/>
      <dgm:spPr/>
      <dgm:t>
        <a:bodyPr/>
        <a:lstStyle/>
        <a:p>
          <a:endParaRPr lang="en-US"/>
        </a:p>
      </dgm:t>
    </dgm:pt>
    <dgm:pt modelId="{FD492167-AA71-4BC2-860D-464CF20825A0}" type="sibTrans" cxnId="{B6FA9567-916F-474F-A8C2-EFCCDEAD2BBA}">
      <dgm:prSet/>
      <dgm:spPr/>
      <dgm:t>
        <a:bodyPr/>
        <a:lstStyle/>
        <a:p>
          <a:endParaRPr lang="en-US"/>
        </a:p>
      </dgm:t>
    </dgm:pt>
    <dgm:pt modelId="{1A20778A-4B44-4A41-88A3-4E8A4094AC91}">
      <dgm:prSet/>
      <dgm:spPr/>
      <dgm:t>
        <a:bodyPr/>
        <a:lstStyle/>
        <a:p>
          <a:endParaRPr lang="en-US" dirty="0"/>
        </a:p>
      </dgm:t>
    </dgm:pt>
    <dgm:pt modelId="{B33A1216-B18F-4B11-8A8E-1F65CBB6F076}" type="parTrans" cxnId="{558F8F90-5B79-4E61-A961-52BB2FCC11CD}">
      <dgm:prSet/>
      <dgm:spPr/>
      <dgm:t>
        <a:bodyPr/>
        <a:lstStyle/>
        <a:p>
          <a:endParaRPr lang="en-US"/>
        </a:p>
      </dgm:t>
    </dgm:pt>
    <dgm:pt modelId="{F7DFE72C-23E3-4C1E-AA30-C15FF4C83110}" type="sibTrans" cxnId="{558F8F90-5B79-4E61-A961-52BB2FCC11CD}">
      <dgm:prSet/>
      <dgm:spPr/>
      <dgm:t>
        <a:bodyPr/>
        <a:lstStyle/>
        <a:p>
          <a:endParaRPr lang="en-US"/>
        </a:p>
      </dgm:t>
    </dgm:pt>
    <dgm:pt modelId="{F8961525-88B0-42E8-82D3-4091378DC7AC}">
      <dgm:prSet/>
      <dgm:spPr/>
      <dgm:t>
        <a:bodyPr/>
        <a:lstStyle/>
        <a:p>
          <a:r>
            <a:rPr lang="en-US" dirty="0"/>
            <a:t>Advocate Housing First, not Housing Only, strategies</a:t>
          </a:r>
        </a:p>
      </dgm:t>
    </dgm:pt>
    <dgm:pt modelId="{ED93388E-A2B3-4A7D-86F7-08F5FF97EEC5}" type="parTrans" cxnId="{85F60DF4-E649-4570-BB0F-303A1CDA205D}">
      <dgm:prSet/>
      <dgm:spPr/>
      <dgm:t>
        <a:bodyPr/>
        <a:lstStyle/>
        <a:p>
          <a:endParaRPr lang="en-US"/>
        </a:p>
      </dgm:t>
    </dgm:pt>
    <dgm:pt modelId="{DB4F5BAC-91EE-4BED-B993-D15F8804711D}" type="sibTrans" cxnId="{85F60DF4-E649-4570-BB0F-303A1CDA205D}">
      <dgm:prSet/>
      <dgm:spPr/>
      <dgm:t>
        <a:bodyPr/>
        <a:lstStyle/>
        <a:p>
          <a:endParaRPr lang="en-US"/>
        </a:p>
      </dgm:t>
    </dgm:pt>
    <dgm:pt modelId="{DF686109-A603-43F6-B9A6-2AB040D42C3F}">
      <dgm:prSet/>
      <dgm:spPr/>
      <dgm:t>
        <a:bodyPr/>
        <a:lstStyle/>
        <a:p>
          <a:endParaRPr lang="en-US" dirty="0"/>
        </a:p>
      </dgm:t>
    </dgm:pt>
    <dgm:pt modelId="{A76BBD70-5F4B-45AB-BCC8-D1A44ACB240F}" type="sibTrans" cxnId="{D7C96186-F1B6-4747-B200-4F44E6D868E1}">
      <dgm:prSet/>
      <dgm:spPr/>
      <dgm:t>
        <a:bodyPr/>
        <a:lstStyle/>
        <a:p>
          <a:endParaRPr lang="en-US"/>
        </a:p>
      </dgm:t>
    </dgm:pt>
    <dgm:pt modelId="{7CFD65CD-01C5-4BC6-A67C-3F9B8C0627AD}" type="parTrans" cxnId="{D7C96186-F1B6-4747-B200-4F44E6D868E1}">
      <dgm:prSet/>
      <dgm:spPr/>
      <dgm:t>
        <a:bodyPr/>
        <a:lstStyle/>
        <a:p>
          <a:endParaRPr lang="en-US"/>
        </a:p>
      </dgm:t>
    </dgm:pt>
    <dgm:pt modelId="{49FD7C33-2EA9-4696-B11A-F8307C7B447D}" type="pres">
      <dgm:prSet presAssocID="{85B9D619-C538-450C-B0AE-ECA627973643}" presName="diagram" presStyleCnt="0">
        <dgm:presLayoutVars>
          <dgm:dir/>
          <dgm:resizeHandles val="exact"/>
        </dgm:presLayoutVars>
      </dgm:prSet>
      <dgm:spPr/>
    </dgm:pt>
    <dgm:pt modelId="{CBE8F937-4B83-4452-92C8-A32FFCCAACFC}" type="pres">
      <dgm:prSet presAssocID="{DF686109-A603-43F6-B9A6-2AB040D42C3F}" presName="node" presStyleLbl="node1" presStyleIdx="0" presStyleCnt="8">
        <dgm:presLayoutVars>
          <dgm:bulletEnabled val="1"/>
        </dgm:presLayoutVars>
      </dgm:prSet>
      <dgm:spPr/>
    </dgm:pt>
    <dgm:pt modelId="{3CDB2CF2-FC01-45EA-9A99-D50DEAC8F954}" type="pres">
      <dgm:prSet presAssocID="{A76BBD70-5F4B-45AB-BCC8-D1A44ACB240F}" presName="sibTrans" presStyleCnt="0"/>
      <dgm:spPr/>
    </dgm:pt>
    <dgm:pt modelId="{7451B376-2222-41DE-8CD4-A1347D2C87DB}" type="pres">
      <dgm:prSet presAssocID="{9B3BB914-8B64-44E1-B2F6-738ABA1202B9}" presName="node" presStyleLbl="node1" presStyleIdx="1" presStyleCnt="8">
        <dgm:presLayoutVars>
          <dgm:bulletEnabled val="1"/>
        </dgm:presLayoutVars>
      </dgm:prSet>
      <dgm:spPr/>
    </dgm:pt>
    <dgm:pt modelId="{5458B082-38D0-4C50-B442-C84BF76652EB}" type="pres">
      <dgm:prSet presAssocID="{5D1EFF62-4DF1-4B1E-8F94-763A98BF25CC}" presName="sibTrans" presStyleCnt="0"/>
      <dgm:spPr/>
    </dgm:pt>
    <dgm:pt modelId="{17631A10-6AC5-41CA-A23A-F60E10DC63A1}" type="pres">
      <dgm:prSet presAssocID="{4DF34AC4-E4FE-4337-8E38-F2277ED8720A}" presName="node" presStyleLbl="node1" presStyleIdx="2" presStyleCnt="8">
        <dgm:presLayoutVars>
          <dgm:bulletEnabled val="1"/>
        </dgm:presLayoutVars>
      </dgm:prSet>
      <dgm:spPr/>
    </dgm:pt>
    <dgm:pt modelId="{B185E985-8D53-4E4C-9A2E-5B8203586378}" type="pres">
      <dgm:prSet presAssocID="{8F0FADF6-F2D6-4713-897E-85BCA8AE82C1}" presName="sibTrans" presStyleCnt="0"/>
      <dgm:spPr/>
    </dgm:pt>
    <dgm:pt modelId="{D1471085-52CF-4060-B155-186BD34DF042}" type="pres">
      <dgm:prSet presAssocID="{4CDF9A4B-3607-4645-9D45-8C78E1A4A417}" presName="node" presStyleLbl="node1" presStyleIdx="3" presStyleCnt="8">
        <dgm:presLayoutVars>
          <dgm:bulletEnabled val="1"/>
        </dgm:presLayoutVars>
      </dgm:prSet>
      <dgm:spPr/>
    </dgm:pt>
    <dgm:pt modelId="{B3CE577B-1879-49CB-882E-97355CFEF139}" type="pres">
      <dgm:prSet presAssocID="{EEA027AA-9AB4-45DD-B200-B8500A2244B5}" presName="sibTrans" presStyleCnt="0"/>
      <dgm:spPr/>
    </dgm:pt>
    <dgm:pt modelId="{9B4D41FE-3106-4969-9035-4AD41DF375D2}" type="pres">
      <dgm:prSet presAssocID="{C721DA9F-5A78-4DC7-8AD5-F03721E4CEC1}" presName="node" presStyleLbl="node1" presStyleIdx="4" presStyleCnt="8">
        <dgm:presLayoutVars>
          <dgm:bulletEnabled val="1"/>
        </dgm:presLayoutVars>
      </dgm:prSet>
      <dgm:spPr/>
    </dgm:pt>
    <dgm:pt modelId="{ABAF663B-C684-45FA-A71F-06187E689878}" type="pres">
      <dgm:prSet presAssocID="{42E0A537-7C3F-4A5F-A2EC-5C21ACD5D7D0}" presName="sibTrans" presStyleCnt="0"/>
      <dgm:spPr/>
    </dgm:pt>
    <dgm:pt modelId="{2AE774AA-9EE4-46E7-BE32-37847AE42373}" type="pres">
      <dgm:prSet presAssocID="{5E2BB893-85A0-4E6A-A7E8-6BE49E837BC7}" presName="node" presStyleLbl="node1" presStyleIdx="5" presStyleCnt="8">
        <dgm:presLayoutVars>
          <dgm:bulletEnabled val="1"/>
        </dgm:presLayoutVars>
      </dgm:prSet>
      <dgm:spPr/>
    </dgm:pt>
    <dgm:pt modelId="{15A278AF-2733-4A90-979A-8A3CC49E999E}" type="pres">
      <dgm:prSet presAssocID="{F111E9C7-6C20-4430-8F62-48C63410197B}" presName="sibTrans" presStyleCnt="0"/>
      <dgm:spPr/>
    </dgm:pt>
    <dgm:pt modelId="{4FE3D726-E95F-4430-BB8E-20901FBED95F}" type="pres">
      <dgm:prSet presAssocID="{1C09F856-EECE-481C-8A6F-7D687B3C6C81}" presName="node" presStyleLbl="node1" presStyleIdx="6" presStyleCnt="8">
        <dgm:presLayoutVars>
          <dgm:bulletEnabled val="1"/>
        </dgm:presLayoutVars>
      </dgm:prSet>
      <dgm:spPr/>
    </dgm:pt>
    <dgm:pt modelId="{AD7E4791-041C-4683-9243-B6271B1899A1}" type="pres">
      <dgm:prSet presAssocID="{71450645-2549-4D01-A48D-CA8D1398E28D}" presName="sibTrans" presStyleCnt="0"/>
      <dgm:spPr/>
    </dgm:pt>
    <dgm:pt modelId="{A9BABA8E-28F9-46EC-9D79-2C5C7F14963A}" type="pres">
      <dgm:prSet presAssocID="{1A20778A-4B44-4A41-88A3-4E8A4094AC91}" presName="node" presStyleLbl="node1" presStyleIdx="7" presStyleCnt="8">
        <dgm:presLayoutVars>
          <dgm:bulletEnabled val="1"/>
        </dgm:presLayoutVars>
      </dgm:prSet>
      <dgm:spPr/>
    </dgm:pt>
  </dgm:ptLst>
  <dgm:cxnLst>
    <dgm:cxn modelId="{B4201302-9604-4266-9BDA-DCFA5D18A9CC}" srcId="{85B9D619-C538-450C-B0AE-ECA627973643}" destId="{9B3BB914-8B64-44E1-B2F6-738ABA1202B9}" srcOrd="1" destOrd="0" parTransId="{50839262-2F51-4058-B1F7-E973BE814143}" sibTransId="{5D1EFF62-4DF1-4B1E-8F94-763A98BF25CC}"/>
    <dgm:cxn modelId="{CF845A0A-6A94-4B6C-A0F9-4587DACB4CE2}" srcId="{85B9D619-C538-450C-B0AE-ECA627973643}" destId="{4DF34AC4-E4FE-4337-8E38-F2277ED8720A}" srcOrd="2" destOrd="0" parTransId="{2CAD129E-8883-4712-831E-190DD254E3CE}" sibTransId="{8F0FADF6-F2D6-4713-897E-85BCA8AE82C1}"/>
    <dgm:cxn modelId="{AAAFA41B-BE54-4224-8756-59915EA374AF}" type="presOf" srcId="{A33B50E9-B500-4078-A4C5-D98C3DEBB3E2}" destId="{2AE774AA-9EE4-46E7-BE32-37847AE42373}" srcOrd="0" destOrd="1" presId="urn:microsoft.com/office/officeart/2005/8/layout/default"/>
    <dgm:cxn modelId="{8802C621-E2CD-41D1-9577-217FBF868EDA}" type="presOf" srcId="{DF686109-A603-43F6-B9A6-2AB040D42C3F}" destId="{CBE8F937-4B83-4452-92C8-A32FFCCAACFC}" srcOrd="0" destOrd="0" presId="urn:microsoft.com/office/officeart/2005/8/layout/default"/>
    <dgm:cxn modelId="{FFE98024-8911-4F97-9824-224FFFB31888}" srcId="{4DF34AC4-E4FE-4337-8E38-F2277ED8720A}" destId="{6AC2BDB4-1BAB-4D70-AC10-EF8AFF61ED24}" srcOrd="0" destOrd="0" parTransId="{35CEECD8-68C7-44CC-87CC-B67B2AC2D695}" sibTransId="{0A057A0C-5356-4273-9C4B-572E3F07983F}"/>
    <dgm:cxn modelId="{4D30AB26-D011-4084-88F1-596984ABFC11}" type="presOf" srcId="{85B9D619-C538-450C-B0AE-ECA627973643}" destId="{49FD7C33-2EA9-4696-B11A-F8307C7B447D}" srcOrd="0" destOrd="0" presId="urn:microsoft.com/office/officeart/2005/8/layout/default"/>
    <dgm:cxn modelId="{E1561943-B942-4D9D-A6DC-10250F5FA3FD}" type="presOf" srcId="{879AD3A4-AE73-42C2-934F-8A9033B40E14}" destId="{9B4D41FE-3106-4969-9035-4AD41DF375D2}" srcOrd="0" destOrd="1" presId="urn:microsoft.com/office/officeart/2005/8/layout/default"/>
    <dgm:cxn modelId="{0012DA63-CF18-4BA0-9159-2233338453BA}" srcId="{85B9D619-C538-450C-B0AE-ECA627973643}" destId="{C721DA9F-5A78-4DC7-8AD5-F03721E4CEC1}" srcOrd="4" destOrd="0" parTransId="{14A909CC-1BA6-4B63-A72E-F23DC37BD3A0}" sibTransId="{42E0A537-7C3F-4A5F-A2EC-5C21ACD5D7D0}"/>
    <dgm:cxn modelId="{B08B2965-E6F8-4BC1-A7DF-2E36D52BF564}" type="presOf" srcId="{5B36B898-EC67-4444-B667-EB1C28C13B83}" destId="{CBE8F937-4B83-4452-92C8-A32FFCCAACFC}" srcOrd="0" destOrd="1" presId="urn:microsoft.com/office/officeart/2005/8/layout/default"/>
    <dgm:cxn modelId="{B6FA9567-916F-474F-A8C2-EFCCDEAD2BBA}" srcId="{1C09F856-EECE-481C-8A6F-7D687B3C6C81}" destId="{0D061CB2-1DE8-478E-A091-46AE3AF88F2B}" srcOrd="0" destOrd="0" parTransId="{7678199D-FBD4-46D2-8E42-9547E8B36878}" sibTransId="{FD492167-AA71-4BC2-860D-464CF20825A0}"/>
    <dgm:cxn modelId="{3332A848-D877-4B4C-8215-FEEFAFCE96EE}" type="presOf" srcId="{9B3BB914-8B64-44E1-B2F6-738ABA1202B9}" destId="{7451B376-2222-41DE-8CD4-A1347D2C87DB}" srcOrd="0" destOrd="0" presId="urn:microsoft.com/office/officeart/2005/8/layout/default"/>
    <dgm:cxn modelId="{B925D76A-4DD1-4D61-A8CA-6B21143AED94}" type="presOf" srcId="{1A20778A-4B44-4A41-88A3-4E8A4094AC91}" destId="{A9BABA8E-28F9-46EC-9D79-2C5C7F14963A}" srcOrd="0" destOrd="0" presId="urn:microsoft.com/office/officeart/2005/8/layout/default"/>
    <dgm:cxn modelId="{EC6CC152-5AD6-49CD-A7A1-B3AE0CB8CA5F}" srcId="{85B9D619-C538-450C-B0AE-ECA627973643}" destId="{1C09F856-EECE-481C-8A6F-7D687B3C6C81}" srcOrd="6" destOrd="0" parTransId="{371A02AE-5EB8-4C16-8477-1E482F58B8D0}" sibTransId="{71450645-2549-4D01-A48D-CA8D1398E28D}"/>
    <dgm:cxn modelId="{A5F16478-2651-4309-85A0-95CCDC378BA6}" type="presOf" srcId="{14261347-D776-439E-A1FC-63AB9F81295F}" destId="{7451B376-2222-41DE-8CD4-A1347D2C87DB}" srcOrd="0" destOrd="1" presId="urn:microsoft.com/office/officeart/2005/8/layout/default"/>
    <dgm:cxn modelId="{D7C96186-F1B6-4747-B200-4F44E6D868E1}" srcId="{85B9D619-C538-450C-B0AE-ECA627973643}" destId="{DF686109-A603-43F6-B9A6-2AB040D42C3F}" srcOrd="0" destOrd="0" parTransId="{7CFD65CD-01C5-4BC6-A67C-3F9B8C0627AD}" sibTransId="{A76BBD70-5F4B-45AB-BCC8-D1A44ACB240F}"/>
    <dgm:cxn modelId="{558F8F90-5B79-4E61-A961-52BB2FCC11CD}" srcId="{85B9D619-C538-450C-B0AE-ECA627973643}" destId="{1A20778A-4B44-4A41-88A3-4E8A4094AC91}" srcOrd="7" destOrd="0" parTransId="{B33A1216-B18F-4B11-8A8E-1F65CBB6F076}" sibTransId="{F7DFE72C-23E3-4C1E-AA30-C15FF4C83110}"/>
    <dgm:cxn modelId="{3B9D8E94-A0AF-42E3-A3ED-5900A3FBBE07}" srcId="{85B9D619-C538-450C-B0AE-ECA627973643}" destId="{4CDF9A4B-3607-4645-9D45-8C78E1A4A417}" srcOrd="3" destOrd="0" parTransId="{FCC2C14C-44EF-43A8-B6C0-54B7F91B067D}" sibTransId="{EEA027AA-9AB4-45DD-B200-B8500A2244B5}"/>
    <dgm:cxn modelId="{0D8B7595-C5C2-46D4-94B3-DF34E8348EAD}" srcId="{DF686109-A603-43F6-B9A6-2AB040D42C3F}" destId="{5B36B898-EC67-4444-B667-EB1C28C13B83}" srcOrd="0" destOrd="0" parTransId="{BD6D9CAA-C743-4CE0-BF77-913900422CCD}" sibTransId="{34D18802-675B-4FEC-8AB0-165AE697E4FA}"/>
    <dgm:cxn modelId="{D4EDD195-75DA-424C-A35D-6162618422E5}" type="presOf" srcId="{6AC2BDB4-1BAB-4D70-AC10-EF8AFF61ED24}" destId="{17631A10-6AC5-41CA-A23A-F60E10DC63A1}" srcOrd="0" destOrd="1" presId="urn:microsoft.com/office/officeart/2005/8/layout/default"/>
    <dgm:cxn modelId="{666BCC96-9719-4476-8E65-49575E1BF492}" srcId="{4CDF9A4B-3607-4645-9D45-8C78E1A4A417}" destId="{05824BB5-7B7B-45B9-9B19-B2B527FB2A82}" srcOrd="0" destOrd="0" parTransId="{C2D6D395-AEFD-4182-BE85-7DB2FF204D52}" sibTransId="{835100A6-2D8D-4911-98B1-5E9D69C574C6}"/>
    <dgm:cxn modelId="{19F892A0-E3C2-4C32-854A-E29CBD0633EE}" type="presOf" srcId="{0D061CB2-1DE8-478E-A091-46AE3AF88F2B}" destId="{4FE3D726-E95F-4430-BB8E-20901FBED95F}" srcOrd="0" destOrd="1" presId="urn:microsoft.com/office/officeart/2005/8/layout/default"/>
    <dgm:cxn modelId="{3B23BDAF-1A89-4D9F-B7A1-00A5DFC34B1F}" type="presOf" srcId="{05824BB5-7B7B-45B9-9B19-B2B527FB2A82}" destId="{D1471085-52CF-4060-B155-186BD34DF042}" srcOrd="0" destOrd="1" presId="urn:microsoft.com/office/officeart/2005/8/layout/default"/>
    <dgm:cxn modelId="{CE8212B1-CEA3-4157-BFE4-B921FEB5DBD0}" type="presOf" srcId="{4CDF9A4B-3607-4645-9D45-8C78E1A4A417}" destId="{D1471085-52CF-4060-B155-186BD34DF042}" srcOrd="0" destOrd="0" presId="urn:microsoft.com/office/officeart/2005/8/layout/default"/>
    <dgm:cxn modelId="{D7EF9CB2-ABF3-4B57-ADD1-EE581A01F1BE}" type="presOf" srcId="{1C09F856-EECE-481C-8A6F-7D687B3C6C81}" destId="{4FE3D726-E95F-4430-BB8E-20901FBED95F}" srcOrd="0" destOrd="0" presId="urn:microsoft.com/office/officeart/2005/8/layout/default"/>
    <dgm:cxn modelId="{62CA82B6-5A70-4CAA-BC69-DB29B0C8DE7A}" type="presOf" srcId="{4DF34AC4-E4FE-4337-8E38-F2277ED8720A}" destId="{17631A10-6AC5-41CA-A23A-F60E10DC63A1}" srcOrd="0" destOrd="0" presId="urn:microsoft.com/office/officeart/2005/8/layout/default"/>
    <dgm:cxn modelId="{15DA32B8-41C4-4AC9-9D44-46271AEBBAF3}" srcId="{C721DA9F-5A78-4DC7-8AD5-F03721E4CEC1}" destId="{879AD3A4-AE73-42C2-934F-8A9033B40E14}" srcOrd="0" destOrd="0" parTransId="{EF7B12CE-99C6-453D-AB82-DE34FB509D3C}" sibTransId="{2FC48F99-0851-4F8E-8A4F-BDB12C6775A8}"/>
    <dgm:cxn modelId="{5F3F0CB9-0C9C-4A27-AECC-3C2E273D639D}" type="presOf" srcId="{F8961525-88B0-42E8-82D3-4091378DC7AC}" destId="{A9BABA8E-28F9-46EC-9D79-2C5C7F14963A}" srcOrd="0" destOrd="1" presId="urn:microsoft.com/office/officeart/2005/8/layout/default"/>
    <dgm:cxn modelId="{83604BBC-1782-4C86-A6A8-B34FEA35A7C9}" srcId="{5E2BB893-85A0-4E6A-A7E8-6BE49E837BC7}" destId="{A33B50E9-B500-4078-A4C5-D98C3DEBB3E2}" srcOrd="0" destOrd="0" parTransId="{CE1FB490-A01B-47CD-9440-214231070D02}" sibTransId="{5AC74C77-0DD9-42EC-B92F-183AA4979118}"/>
    <dgm:cxn modelId="{D84F01C6-9FED-4E0C-B89E-4DBB7E959189}" type="presOf" srcId="{C721DA9F-5A78-4DC7-8AD5-F03721E4CEC1}" destId="{9B4D41FE-3106-4969-9035-4AD41DF375D2}" srcOrd="0" destOrd="0" presId="urn:microsoft.com/office/officeart/2005/8/layout/default"/>
    <dgm:cxn modelId="{7A243DC6-3F42-4223-B802-BFF553C8B273}" srcId="{9B3BB914-8B64-44E1-B2F6-738ABA1202B9}" destId="{14261347-D776-439E-A1FC-63AB9F81295F}" srcOrd="0" destOrd="0" parTransId="{28BD90D6-AA99-4C0F-95D9-B19E7A2C898F}" sibTransId="{2B3777AA-C09A-4D94-943E-D7E4DAD82CA7}"/>
    <dgm:cxn modelId="{880E70F2-C811-42B5-ADB2-7347F8C2C3DE}" type="presOf" srcId="{5E2BB893-85A0-4E6A-A7E8-6BE49E837BC7}" destId="{2AE774AA-9EE4-46E7-BE32-37847AE42373}" srcOrd="0" destOrd="0" presId="urn:microsoft.com/office/officeart/2005/8/layout/default"/>
    <dgm:cxn modelId="{85F60DF4-E649-4570-BB0F-303A1CDA205D}" srcId="{1A20778A-4B44-4A41-88A3-4E8A4094AC91}" destId="{F8961525-88B0-42E8-82D3-4091378DC7AC}" srcOrd="0" destOrd="0" parTransId="{ED93388E-A2B3-4A7D-86F7-08F5FF97EEC5}" sibTransId="{DB4F5BAC-91EE-4BED-B993-D15F8804711D}"/>
    <dgm:cxn modelId="{38CA00F5-5B92-415B-B879-9F1AAE591243}" srcId="{85B9D619-C538-450C-B0AE-ECA627973643}" destId="{5E2BB893-85A0-4E6A-A7E8-6BE49E837BC7}" srcOrd="5" destOrd="0" parTransId="{1AADE64F-8B09-4FF0-89C1-5EA5DACF45F6}" sibTransId="{F111E9C7-6C20-4430-8F62-48C63410197B}"/>
    <dgm:cxn modelId="{1DDE95DE-0458-4A44-BBCD-EC7012DC2AE4}" type="presParOf" srcId="{49FD7C33-2EA9-4696-B11A-F8307C7B447D}" destId="{CBE8F937-4B83-4452-92C8-A32FFCCAACFC}" srcOrd="0" destOrd="0" presId="urn:microsoft.com/office/officeart/2005/8/layout/default"/>
    <dgm:cxn modelId="{EDF71C6E-DC5B-4F36-BB28-1D5871455E62}" type="presParOf" srcId="{49FD7C33-2EA9-4696-B11A-F8307C7B447D}" destId="{3CDB2CF2-FC01-45EA-9A99-D50DEAC8F954}" srcOrd="1" destOrd="0" presId="urn:microsoft.com/office/officeart/2005/8/layout/default"/>
    <dgm:cxn modelId="{5512014C-60A8-408F-85EE-42040423AA7C}" type="presParOf" srcId="{49FD7C33-2EA9-4696-B11A-F8307C7B447D}" destId="{7451B376-2222-41DE-8CD4-A1347D2C87DB}" srcOrd="2" destOrd="0" presId="urn:microsoft.com/office/officeart/2005/8/layout/default"/>
    <dgm:cxn modelId="{FDEC24DE-A9DE-4F2C-9D3E-CD5BB9DDCD3F}" type="presParOf" srcId="{49FD7C33-2EA9-4696-B11A-F8307C7B447D}" destId="{5458B082-38D0-4C50-B442-C84BF76652EB}" srcOrd="3" destOrd="0" presId="urn:microsoft.com/office/officeart/2005/8/layout/default"/>
    <dgm:cxn modelId="{CF955122-3E0D-4754-A5CF-A9ACB6380B2F}" type="presParOf" srcId="{49FD7C33-2EA9-4696-B11A-F8307C7B447D}" destId="{17631A10-6AC5-41CA-A23A-F60E10DC63A1}" srcOrd="4" destOrd="0" presId="urn:microsoft.com/office/officeart/2005/8/layout/default"/>
    <dgm:cxn modelId="{5CB21A4B-91CD-45DD-9E1F-1EB88B368B98}" type="presParOf" srcId="{49FD7C33-2EA9-4696-B11A-F8307C7B447D}" destId="{B185E985-8D53-4E4C-9A2E-5B8203586378}" srcOrd="5" destOrd="0" presId="urn:microsoft.com/office/officeart/2005/8/layout/default"/>
    <dgm:cxn modelId="{9FC077E6-AC7F-4BF1-994F-F5AFB335D03F}" type="presParOf" srcId="{49FD7C33-2EA9-4696-B11A-F8307C7B447D}" destId="{D1471085-52CF-4060-B155-186BD34DF042}" srcOrd="6" destOrd="0" presId="urn:microsoft.com/office/officeart/2005/8/layout/default"/>
    <dgm:cxn modelId="{03253521-0702-424F-B7B7-C1626F9528B0}" type="presParOf" srcId="{49FD7C33-2EA9-4696-B11A-F8307C7B447D}" destId="{B3CE577B-1879-49CB-882E-97355CFEF139}" srcOrd="7" destOrd="0" presId="urn:microsoft.com/office/officeart/2005/8/layout/default"/>
    <dgm:cxn modelId="{E4C952C2-CAF5-4D3C-B35A-5A501BB2013F}" type="presParOf" srcId="{49FD7C33-2EA9-4696-B11A-F8307C7B447D}" destId="{9B4D41FE-3106-4969-9035-4AD41DF375D2}" srcOrd="8" destOrd="0" presId="urn:microsoft.com/office/officeart/2005/8/layout/default"/>
    <dgm:cxn modelId="{B68FCA80-C57E-4517-BB05-7A7A062EB8A0}" type="presParOf" srcId="{49FD7C33-2EA9-4696-B11A-F8307C7B447D}" destId="{ABAF663B-C684-45FA-A71F-06187E689878}" srcOrd="9" destOrd="0" presId="urn:microsoft.com/office/officeart/2005/8/layout/default"/>
    <dgm:cxn modelId="{834F8AF4-75E6-421B-9143-EE133DB05869}" type="presParOf" srcId="{49FD7C33-2EA9-4696-B11A-F8307C7B447D}" destId="{2AE774AA-9EE4-46E7-BE32-37847AE42373}" srcOrd="10" destOrd="0" presId="urn:microsoft.com/office/officeart/2005/8/layout/default"/>
    <dgm:cxn modelId="{BBC3E461-2959-4534-B19E-9CEC2EB681BD}" type="presParOf" srcId="{49FD7C33-2EA9-4696-B11A-F8307C7B447D}" destId="{15A278AF-2733-4A90-979A-8A3CC49E999E}" srcOrd="11" destOrd="0" presId="urn:microsoft.com/office/officeart/2005/8/layout/default"/>
    <dgm:cxn modelId="{7B4CFA47-2E3A-40F4-B889-B4D4379AC9DD}" type="presParOf" srcId="{49FD7C33-2EA9-4696-B11A-F8307C7B447D}" destId="{4FE3D726-E95F-4430-BB8E-20901FBED95F}" srcOrd="12" destOrd="0" presId="urn:microsoft.com/office/officeart/2005/8/layout/default"/>
    <dgm:cxn modelId="{6E607278-AB12-4268-BCA2-05F602043A35}" type="presParOf" srcId="{49FD7C33-2EA9-4696-B11A-F8307C7B447D}" destId="{AD7E4791-041C-4683-9243-B6271B1899A1}" srcOrd="13" destOrd="0" presId="urn:microsoft.com/office/officeart/2005/8/layout/default"/>
    <dgm:cxn modelId="{DE48F98B-75B6-418B-BEED-D8BB2EFA3454}" type="presParOf" srcId="{49FD7C33-2EA9-4696-B11A-F8307C7B447D}" destId="{A9BABA8E-28F9-46EC-9D79-2C5C7F14963A}" srcOrd="14"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CA7D012-7B14-46AE-8DC4-C87707FA4EF0}" type="doc">
      <dgm:prSet loTypeId="urn:microsoft.com/office/officeart/2005/8/layout/vProcess5" loCatId="process" qsTypeId="urn:microsoft.com/office/officeart/2005/8/quickstyle/simple1" qsCatId="simple" csTypeId="urn:microsoft.com/office/officeart/2005/8/colors/colorful1" csCatId="colorful" phldr="1"/>
      <dgm:spPr/>
    </dgm:pt>
    <dgm:pt modelId="{0E0631D7-EBB1-41E8-9C20-5FBA1F41F8E2}">
      <dgm:prSet phldrT="[Text]"/>
      <dgm:spPr/>
      <dgm:t>
        <a:bodyPr/>
        <a:lstStyle/>
        <a:p>
          <a:r>
            <a:rPr lang="en-US" dirty="0">
              <a:latin typeface="+mn-lt"/>
            </a:rPr>
            <a:t>Access</a:t>
          </a:r>
          <a:r>
            <a:rPr lang="en-US" dirty="0"/>
            <a:t>	</a:t>
          </a:r>
        </a:p>
      </dgm:t>
    </dgm:pt>
    <dgm:pt modelId="{83E6CA1F-1825-43FD-88FB-238E507C7098}" type="parTrans" cxnId="{CEBE2A3D-767D-42D8-8CC1-320CF9AFF368}">
      <dgm:prSet/>
      <dgm:spPr/>
      <dgm:t>
        <a:bodyPr/>
        <a:lstStyle/>
        <a:p>
          <a:endParaRPr lang="en-US"/>
        </a:p>
      </dgm:t>
    </dgm:pt>
    <dgm:pt modelId="{1E2928EC-6B4F-4B9D-8681-9315C4CA720B}" type="sibTrans" cxnId="{CEBE2A3D-767D-42D8-8CC1-320CF9AFF368}">
      <dgm:prSet/>
      <dgm:spPr/>
      <dgm:t>
        <a:bodyPr/>
        <a:lstStyle/>
        <a:p>
          <a:endParaRPr lang="en-US"/>
        </a:p>
      </dgm:t>
    </dgm:pt>
    <dgm:pt modelId="{CD7FFA8D-66F3-4905-A02B-0056B920833D}">
      <dgm:prSet phldrT="[Text]"/>
      <dgm:spPr/>
      <dgm:t>
        <a:bodyPr/>
        <a:lstStyle/>
        <a:p>
          <a:r>
            <a:rPr lang="en-US" dirty="0"/>
            <a:t>Assess</a:t>
          </a:r>
        </a:p>
      </dgm:t>
    </dgm:pt>
    <dgm:pt modelId="{B33FFDC7-9F07-40B6-9E78-669DC957E765}" type="parTrans" cxnId="{9D3991EE-B5D1-4717-BE6C-AB7695DED756}">
      <dgm:prSet/>
      <dgm:spPr/>
      <dgm:t>
        <a:bodyPr/>
        <a:lstStyle/>
        <a:p>
          <a:endParaRPr lang="en-US"/>
        </a:p>
      </dgm:t>
    </dgm:pt>
    <dgm:pt modelId="{84D128E3-5651-49AB-A7B9-6194297F2A6B}" type="sibTrans" cxnId="{9D3991EE-B5D1-4717-BE6C-AB7695DED756}">
      <dgm:prSet/>
      <dgm:spPr/>
      <dgm:t>
        <a:bodyPr/>
        <a:lstStyle/>
        <a:p>
          <a:endParaRPr lang="en-US"/>
        </a:p>
      </dgm:t>
    </dgm:pt>
    <dgm:pt modelId="{1310E3E4-C620-4376-8E95-EA803C4EB9E7}">
      <dgm:prSet phldrT="[Text]"/>
      <dgm:spPr/>
      <dgm:t>
        <a:bodyPr/>
        <a:lstStyle/>
        <a:p>
          <a:r>
            <a:rPr lang="en-US" dirty="0"/>
            <a:t>Refer</a:t>
          </a:r>
        </a:p>
      </dgm:t>
    </dgm:pt>
    <dgm:pt modelId="{C00BFEDD-A803-48BE-AFEF-3FBAB0A93E5C}" type="parTrans" cxnId="{0DB3EDF4-B759-448A-9113-8A9C58BFDC24}">
      <dgm:prSet/>
      <dgm:spPr/>
      <dgm:t>
        <a:bodyPr/>
        <a:lstStyle/>
        <a:p>
          <a:endParaRPr lang="en-US"/>
        </a:p>
      </dgm:t>
    </dgm:pt>
    <dgm:pt modelId="{3568425C-0C77-4992-BAA6-EF1351595F52}" type="sibTrans" cxnId="{0DB3EDF4-B759-448A-9113-8A9C58BFDC24}">
      <dgm:prSet/>
      <dgm:spPr/>
      <dgm:t>
        <a:bodyPr/>
        <a:lstStyle/>
        <a:p>
          <a:endParaRPr lang="en-US"/>
        </a:p>
      </dgm:t>
    </dgm:pt>
    <dgm:pt modelId="{C058AB0E-6BF9-4622-9FAC-E152A66CB7F9}">
      <dgm:prSet phldrT="[Text]"/>
      <dgm:spPr/>
      <dgm:t>
        <a:bodyPr/>
        <a:lstStyle/>
        <a:p>
          <a:r>
            <a:rPr lang="en-US" dirty="0"/>
            <a:t>Prioritize</a:t>
          </a:r>
        </a:p>
      </dgm:t>
    </dgm:pt>
    <dgm:pt modelId="{5F9AF628-E719-4364-9086-C2EA94BCF818}" type="parTrans" cxnId="{5AFB0156-C451-4505-9777-B560E177ACC0}">
      <dgm:prSet/>
      <dgm:spPr/>
      <dgm:t>
        <a:bodyPr/>
        <a:lstStyle/>
        <a:p>
          <a:endParaRPr lang="en-US"/>
        </a:p>
      </dgm:t>
    </dgm:pt>
    <dgm:pt modelId="{0839EAEA-CFB1-4171-B5BF-8B52F625E736}" type="sibTrans" cxnId="{5AFB0156-C451-4505-9777-B560E177ACC0}">
      <dgm:prSet/>
      <dgm:spPr/>
      <dgm:t>
        <a:bodyPr/>
        <a:lstStyle/>
        <a:p>
          <a:endParaRPr lang="en-US"/>
        </a:p>
      </dgm:t>
    </dgm:pt>
    <dgm:pt modelId="{FC33BC57-1042-442B-92B6-03EE8775685A}" type="pres">
      <dgm:prSet presAssocID="{ECA7D012-7B14-46AE-8DC4-C87707FA4EF0}" presName="outerComposite" presStyleCnt="0">
        <dgm:presLayoutVars>
          <dgm:chMax val="5"/>
          <dgm:dir/>
          <dgm:resizeHandles val="exact"/>
        </dgm:presLayoutVars>
      </dgm:prSet>
      <dgm:spPr/>
    </dgm:pt>
    <dgm:pt modelId="{028E56A7-C643-47C0-BB2E-F6ED3EF648C9}" type="pres">
      <dgm:prSet presAssocID="{ECA7D012-7B14-46AE-8DC4-C87707FA4EF0}" presName="dummyMaxCanvas" presStyleCnt="0">
        <dgm:presLayoutVars/>
      </dgm:prSet>
      <dgm:spPr/>
    </dgm:pt>
    <dgm:pt modelId="{D841C058-BFDE-417D-A428-906B5F05EF38}" type="pres">
      <dgm:prSet presAssocID="{ECA7D012-7B14-46AE-8DC4-C87707FA4EF0}" presName="FourNodes_1" presStyleLbl="node1" presStyleIdx="0" presStyleCnt="4">
        <dgm:presLayoutVars>
          <dgm:bulletEnabled val="1"/>
        </dgm:presLayoutVars>
      </dgm:prSet>
      <dgm:spPr/>
    </dgm:pt>
    <dgm:pt modelId="{E81B0803-8BE2-4604-9E44-D2CE2297DB4B}" type="pres">
      <dgm:prSet presAssocID="{ECA7D012-7B14-46AE-8DC4-C87707FA4EF0}" presName="FourNodes_2" presStyleLbl="node1" presStyleIdx="1" presStyleCnt="4">
        <dgm:presLayoutVars>
          <dgm:bulletEnabled val="1"/>
        </dgm:presLayoutVars>
      </dgm:prSet>
      <dgm:spPr/>
    </dgm:pt>
    <dgm:pt modelId="{6DD578AF-3D10-4CF5-925A-E903E9548B29}" type="pres">
      <dgm:prSet presAssocID="{ECA7D012-7B14-46AE-8DC4-C87707FA4EF0}" presName="FourNodes_3" presStyleLbl="node1" presStyleIdx="2" presStyleCnt="4">
        <dgm:presLayoutVars>
          <dgm:bulletEnabled val="1"/>
        </dgm:presLayoutVars>
      </dgm:prSet>
      <dgm:spPr/>
    </dgm:pt>
    <dgm:pt modelId="{393F1713-FF8B-43D5-9C02-B43DCB16CE48}" type="pres">
      <dgm:prSet presAssocID="{ECA7D012-7B14-46AE-8DC4-C87707FA4EF0}" presName="FourNodes_4" presStyleLbl="node1" presStyleIdx="3" presStyleCnt="4">
        <dgm:presLayoutVars>
          <dgm:bulletEnabled val="1"/>
        </dgm:presLayoutVars>
      </dgm:prSet>
      <dgm:spPr/>
    </dgm:pt>
    <dgm:pt modelId="{C2B08536-ED1C-4DA0-BEC7-DF27B7D1C898}" type="pres">
      <dgm:prSet presAssocID="{ECA7D012-7B14-46AE-8DC4-C87707FA4EF0}" presName="FourConn_1-2" presStyleLbl="fgAccFollowNode1" presStyleIdx="0" presStyleCnt="3">
        <dgm:presLayoutVars>
          <dgm:bulletEnabled val="1"/>
        </dgm:presLayoutVars>
      </dgm:prSet>
      <dgm:spPr/>
    </dgm:pt>
    <dgm:pt modelId="{09A04E5B-CE89-4ECD-9E0B-BE244E83A7C1}" type="pres">
      <dgm:prSet presAssocID="{ECA7D012-7B14-46AE-8DC4-C87707FA4EF0}" presName="FourConn_2-3" presStyleLbl="fgAccFollowNode1" presStyleIdx="1" presStyleCnt="3">
        <dgm:presLayoutVars>
          <dgm:bulletEnabled val="1"/>
        </dgm:presLayoutVars>
      </dgm:prSet>
      <dgm:spPr/>
    </dgm:pt>
    <dgm:pt modelId="{0D16AC81-EB1E-4957-B8A2-18ADA91C60F2}" type="pres">
      <dgm:prSet presAssocID="{ECA7D012-7B14-46AE-8DC4-C87707FA4EF0}" presName="FourConn_3-4" presStyleLbl="fgAccFollowNode1" presStyleIdx="2" presStyleCnt="3">
        <dgm:presLayoutVars>
          <dgm:bulletEnabled val="1"/>
        </dgm:presLayoutVars>
      </dgm:prSet>
      <dgm:spPr/>
    </dgm:pt>
    <dgm:pt modelId="{21743B2A-4FF3-4562-BBF7-DB6C37C80546}" type="pres">
      <dgm:prSet presAssocID="{ECA7D012-7B14-46AE-8DC4-C87707FA4EF0}" presName="FourNodes_1_text" presStyleLbl="node1" presStyleIdx="3" presStyleCnt="4">
        <dgm:presLayoutVars>
          <dgm:bulletEnabled val="1"/>
        </dgm:presLayoutVars>
      </dgm:prSet>
      <dgm:spPr/>
    </dgm:pt>
    <dgm:pt modelId="{DDEF32E2-0D7D-4D01-ABA1-6828DA0B0895}" type="pres">
      <dgm:prSet presAssocID="{ECA7D012-7B14-46AE-8DC4-C87707FA4EF0}" presName="FourNodes_2_text" presStyleLbl="node1" presStyleIdx="3" presStyleCnt="4">
        <dgm:presLayoutVars>
          <dgm:bulletEnabled val="1"/>
        </dgm:presLayoutVars>
      </dgm:prSet>
      <dgm:spPr/>
    </dgm:pt>
    <dgm:pt modelId="{6FDE0583-68D7-49BC-91E4-F9ABCEC2CF57}" type="pres">
      <dgm:prSet presAssocID="{ECA7D012-7B14-46AE-8DC4-C87707FA4EF0}" presName="FourNodes_3_text" presStyleLbl="node1" presStyleIdx="3" presStyleCnt="4">
        <dgm:presLayoutVars>
          <dgm:bulletEnabled val="1"/>
        </dgm:presLayoutVars>
      </dgm:prSet>
      <dgm:spPr/>
    </dgm:pt>
    <dgm:pt modelId="{609A6F6F-334C-4CE7-855E-866CD14916F1}" type="pres">
      <dgm:prSet presAssocID="{ECA7D012-7B14-46AE-8DC4-C87707FA4EF0}" presName="FourNodes_4_text" presStyleLbl="node1" presStyleIdx="3" presStyleCnt="4">
        <dgm:presLayoutVars>
          <dgm:bulletEnabled val="1"/>
        </dgm:presLayoutVars>
      </dgm:prSet>
      <dgm:spPr/>
    </dgm:pt>
  </dgm:ptLst>
  <dgm:cxnLst>
    <dgm:cxn modelId="{E2E3EF08-922B-47F9-A818-3473100FB6B2}" type="presOf" srcId="{CD7FFA8D-66F3-4905-A02B-0056B920833D}" destId="{DDEF32E2-0D7D-4D01-ABA1-6828DA0B0895}" srcOrd="1" destOrd="0" presId="urn:microsoft.com/office/officeart/2005/8/layout/vProcess5"/>
    <dgm:cxn modelId="{5A47B22B-A732-4FC0-BF30-71DB46579D9B}" type="presOf" srcId="{CD7FFA8D-66F3-4905-A02B-0056B920833D}" destId="{E81B0803-8BE2-4604-9E44-D2CE2297DB4B}" srcOrd="0" destOrd="0" presId="urn:microsoft.com/office/officeart/2005/8/layout/vProcess5"/>
    <dgm:cxn modelId="{CEBE2A3D-767D-42D8-8CC1-320CF9AFF368}" srcId="{ECA7D012-7B14-46AE-8DC4-C87707FA4EF0}" destId="{0E0631D7-EBB1-41E8-9C20-5FBA1F41F8E2}" srcOrd="0" destOrd="0" parTransId="{83E6CA1F-1825-43FD-88FB-238E507C7098}" sibTransId="{1E2928EC-6B4F-4B9D-8681-9315C4CA720B}"/>
    <dgm:cxn modelId="{314AF35B-6E57-44B1-8FA6-4307A87571A6}" type="presOf" srcId="{C058AB0E-6BF9-4622-9FAC-E152A66CB7F9}" destId="{393F1713-FF8B-43D5-9C02-B43DCB16CE48}" srcOrd="0" destOrd="0" presId="urn:microsoft.com/office/officeart/2005/8/layout/vProcess5"/>
    <dgm:cxn modelId="{5331F172-126A-4524-A978-B87BA288A52D}" type="presOf" srcId="{C058AB0E-6BF9-4622-9FAC-E152A66CB7F9}" destId="{609A6F6F-334C-4CE7-855E-866CD14916F1}" srcOrd="1" destOrd="0" presId="urn:microsoft.com/office/officeart/2005/8/layout/vProcess5"/>
    <dgm:cxn modelId="{5AFB0156-C451-4505-9777-B560E177ACC0}" srcId="{ECA7D012-7B14-46AE-8DC4-C87707FA4EF0}" destId="{C058AB0E-6BF9-4622-9FAC-E152A66CB7F9}" srcOrd="3" destOrd="0" parTransId="{5F9AF628-E719-4364-9086-C2EA94BCF818}" sibTransId="{0839EAEA-CFB1-4171-B5BF-8B52F625E736}"/>
    <dgm:cxn modelId="{C19E5A58-A405-4004-A2EE-3FD1B71439ED}" type="presOf" srcId="{1E2928EC-6B4F-4B9D-8681-9315C4CA720B}" destId="{C2B08536-ED1C-4DA0-BEC7-DF27B7D1C898}" srcOrd="0" destOrd="0" presId="urn:microsoft.com/office/officeart/2005/8/layout/vProcess5"/>
    <dgm:cxn modelId="{98855881-684F-414A-AAB7-D48FB04E285A}" type="presOf" srcId="{0E0631D7-EBB1-41E8-9C20-5FBA1F41F8E2}" destId="{D841C058-BFDE-417D-A428-906B5F05EF38}" srcOrd="0" destOrd="0" presId="urn:microsoft.com/office/officeart/2005/8/layout/vProcess5"/>
    <dgm:cxn modelId="{6A50139C-35DD-4FE2-A5E4-50D477E89DA6}" type="presOf" srcId="{3568425C-0C77-4992-BAA6-EF1351595F52}" destId="{0D16AC81-EB1E-4957-B8A2-18ADA91C60F2}" srcOrd="0" destOrd="0" presId="urn:microsoft.com/office/officeart/2005/8/layout/vProcess5"/>
    <dgm:cxn modelId="{A2EB64B4-CAE4-4E1E-915E-68F4F1D7EE49}" type="presOf" srcId="{ECA7D012-7B14-46AE-8DC4-C87707FA4EF0}" destId="{FC33BC57-1042-442B-92B6-03EE8775685A}" srcOrd="0" destOrd="0" presId="urn:microsoft.com/office/officeart/2005/8/layout/vProcess5"/>
    <dgm:cxn modelId="{84839EDB-9689-4FB1-BE92-3DDDC85AD80B}" type="presOf" srcId="{84D128E3-5651-49AB-A7B9-6194297F2A6B}" destId="{09A04E5B-CE89-4ECD-9E0B-BE244E83A7C1}" srcOrd="0" destOrd="0" presId="urn:microsoft.com/office/officeart/2005/8/layout/vProcess5"/>
    <dgm:cxn modelId="{B55DC7E5-7830-46ED-9ABC-C98DC4E5EAE5}" type="presOf" srcId="{1310E3E4-C620-4376-8E95-EA803C4EB9E7}" destId="{6FDE0583-68D7-49BC-91E4-F9ABCEC2CF57}" srcOrd="1" destOrd="0" presId="urn:microsoft.com/office/officeart/2005/8/layout/vProcess5"/>
    <dgm:cxn modelId="{21E233E7-F4E7-45A8-9189-992ED21782C6}" type="presOf" srcId="{1310E3E4-C620-4376-8E95-EA803C4EB9E7}" destId="{6DD578AF-3D10-4CF5-925A-E903E9548B29}" srcOrd="0" destOrd="0" presId="urn:microsoft.com/office/officeart/2005/8/layout/vProcess5"/>
    <dgm:cxn modelId="{94760EE9-1C54-4E3A-93AD-FB615B6779C3}" type="presOf" srcId="{0E0631D7-EBB1-41E8-9C20-5FBA1F41F8E2}" destId="{21743B2A-4FF3-4562-BBF7-DB6C37C80546}" srcOrd="1" destOrd="0" presId="urn:microsoft.com/office/officeart/2005/8/layout/vProcess5"/>
    <dgm:cxn modelId="{9D3991EE-B5D1-4717-BE6C-AB7695DED756}" srcId="{ECA7D012-7B14-46AE-8DC4-C87707FA4EF0}" destId="{CD7FFA8D-66F3-4905-A02B-0056B920833D}" srcOrd="1" destOrd="0" parTransId="{B33FFDC7-9F07-40B6-9E78-669DC957E765}" sibTransId="{84D128E3-5651-49AB-A7B9-6194297F2A6B}"/>
    <dgm:cxn modelId="{0DB3EDF4-B759-448A-9113-8A9C58BFDC24}" srcId="{ECA7D012-7B14-46AE-8DC4-C87707FA4EF0}" destId="{1310E3E4-C620-4376-8E95-EA803C4EB9E7}" srcOrd="2" destOrd="0" parTransId="{C00BFEDD-A803-48BE-AFEF-3FBAB0A93E5C}" sibTransId="{3568425C-0C77-4992-BAA6-EF1351595F52}"/>
    <dgm:cxn modelId="{9163A482-7670-4056-BFEE-CA8889774A1F}" type="presParOf" srcId="{FC33BC57-1042-442B-92B6-03EE8775685A}" destId="{028E56A7-C643-47C0-BB2E-F6ED3EF648C9}" srcOrd="0" destOrd="0" presId="urn:microsoft.com/office/officeart/2005/8/layout/vProcess5"/>
    <dgm:cxn modelId="{F4C9E3BF-3441-45E1-AEAA-988BC3D14859}" type="presParOf" srcId="{FC33BC57-1042-442B-92B6-03EE8775685A}" destId="{D841C058-BFDE-417D-A428-906B5F05EF38}" srcOrd="1" destOrd="0" presId="urn:microsoft.com/office/officeart/2005/8/layout/vProcess5"/>
    <dgm:cxn modelId="{B8CDE386-E453-49EF-9269-7C238B30F5E9}" type="presParOf" srcId="{FC33BC57-1042-442B-92B6-03EE8775685A}" destId="{E81B0803-8BE2-4604-9E44-D2CE2297DB4B}" srcOrd="2" destOrd="0" presId="urn:microsoft.com/office/officeart/2005/8/layout/vProcess5"/>
    <dgm:cxn modelId="{BDC49509-C5A0-4B25-891C-E0281414AB0C}" type="presParOf" srcId="{FC33BC57-1042-442B-92B6-03EE8775685A}" destId="{6DD578AF-3D10-4CF5-925A-E903E9548B29}" srcOrd="3" destOrd="0" presId="urn:microsoft.com/office/officeart/2005/8/layout/vProcess5"/>
    <dgm:cxn modelId="{29AAC440-6A14-4073-8CE2-B602C8689FE5}" type="presParOf" srcId="{FC33BC57-1042-442B-92B6-03EE8775685A}" destId="{393F1713-FF8B-43D5-9C02-B43DCB16CE48}" srcOrd="4" destOrd="0" presId="urn:microsoft.com/office/officeart/2005/8/layout/vProcess5"/>
    <dgm:cxn modelId="{C414BA0C-C826-49E6-9A33-44A3A34EF1F2}" type="presParOf" srcId="{FC33BC57-1042-442B-92B6-03EE8775685A}" destId="{C2B08536-ED1C-4DA0-BEC7-DF27B7D1C898}" srcOrd="5" destOrd="0" presId="urn:microsoft.com/office/officeart/2005/8/layout/vProcess5"/>
    <dgm:cxn modelId="{5A8D4BD7-5CA5-46B8-943A-FA7CB65FE44C}" type="presParOf" srcId="{FC33BC57-1042-442B-92B6-03EE8775685A}" destId="{09A04E5B-CE89-4ECD-9E0B-BE244E83A7C1}" srcOrd="6" destOrd="0" presId="urn:microsoft.com/office/officeart/2005/8/layout/vProcess5"/>
    <dgm:cxn modelId="{6B54C2EA-1AAD-45B9-AB26-9248A2A70582}" type="presParOf" srcId="{FC33BC57-1042-442B-92B6-03EE8775685A}" destId="{0D16AC81-EB1E-4957-B8A2-18ADA91C60F2}" srcOrd="7" destOrd="0" presId="urn:microsoft.com/office/officeart/2005/8/layout/vProcess5"/>
    <dgm:cxn modelId="{3A4C105B-D1B8-469A-B14A-E8C88CC41983}" type="presParOf" srcId="{FC33BC57-1042-442B-92B6-03EE8775685A}" destId="{21743B2A-4FF3-4562-BBF7-DB6C37C80546}" srcOrd="8" destOrd="0" presId="urn:microsoft.com/office/officeart/2005/8/layout/vProcess5"/>
    <dgm:cxn modelId="{1C71D81A-2FB1-4E5F-ACC2-620D2BF77D2F}" type="presParOf" srcId="{FC33BC57-1042-442B-92B6-03EE8775685A}" destId="{DDEF32E2-0D7D-4D01-ABA1-6828DA0B0895}" srcOrd="9" destOrd="0" presId="urn:microsoft.com/office/officeart/2005/8/layout/vProcess5"/>
    <dgm:cxn modelId="{C7CF879D-1FCB-4F1D-B7BF-504E1D3FC13D}" type="presParOf" srcId="{FC33BC57-1042-442B-92B6-03EE8775685A}" destId="{6FDE0583-68D7-49BC-91E4-F9ABCEC2CF57}" srcOrd="10" destOrd="0" presId="urn:microsoft.com/office/officeart/2005/8/layout/vProcess5"/>
    <dgm:cxn modelId="{80E37A87-3E3D-406A-9ED9-02F02BA060DA}" type="presParOf" srcId="{FC33BC57-1042-442B-92B6-03EE8775685A}" destId="{609A6F6F-334C-4CE7-855E-866CD14916F1}" srcOrd="11" destOrd="0" presId="urn:microsoft.com/office/officeart/2005/8/layout/vProcess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BBC1024-D5DF-48CC-97DA-3258D6551288}"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FAFB1A24-C38F-492E-AC98-D7FD37921704}">
      <dgm:prSet/>
      <dgm:spPr/>
      <dgm:t>
        <a:bodyPr/>
        <a:lstStyle/>
        <a:p>
          <a:r>
            <a:rPr lang="en-US" b="1"/>
            <a:t>Access refers to how people experiencing a housing crisis learn that coordinated entry exists and access crisis response services.</a:t>
          </a:r>
          <a:endParaRPr lang="en-US"/>
        </a:p>
      </dgm:t>
    </dgm:pt>
    <dgm:pt modelId="{19C17BB3-BFAA-4D20-91B9-A2AE7310E4A7}" type="parTrans" cxnId="{9D921052-767C-441D-AB00-24ADE7BE0EF7}">
      <dgm:prSet/>
      <dgm:spPr/>
      <dgm:t>
        <a:bodyPr/>
        <a:lstStyle/>
        <a:p>
          <a:endParaRPr lang="en-US"/>
        </a:p>
      </dgm:t>
    </dgm:pt>
    <dgm:pt modelId="{9617D8A3-0527-47B5-8B0F-2CC9F1F6124A}" type="sibTrans" cxnId="{9D921052-767C-441D-AB00-24ADE7BE0EF7}">
      <dgm:prSet/>
      <dgm:spPr/>
      <dgm:t>
        <a:bodyPr/>
        <a:lstStyle/>
        <a:p>
          <a:endParaRPr lang="en-US"/>
        </a:p>
      </dgm:t>
    </dgm:pt>
    <dgm:pt modelId="{479FDBA8-88A0-4F86-9E90-0CA28A92BEDA}">
      <dgm:prSet/>
      <dgm:spPr/>
      <dgm:t>
        <a:bodyPr/>
        <a:lstStyle/>
        <a:p>
          <a:r>
            <a:rPr lang="en-US" b="1"/>
            <a:t>Access points play a critical role in ensuring people’s immediate needs are addressed, as well as initiating the process of evaluating which interventions are the most appropriate to connect participants to housing.</a:t>
          </a:r>
          <a:endParaRPr lang="en-US"/>
        </a:p>
      </dgm:t>
    </dgm:pt>
    <dgm:pt modelId="{3BE72991-E8AA-4C8E-A2CB-A977B2C0124B}" type="parTrans" cxnId="{AD582E17-011A-45C3-82DA-8F9B9C6BAE14}">
      <dgm:prSet/>
      <dgm:spPr/>
      <dgm:t>
        <a:bodyPr/>
        <a:lstStyle/>
        <a:p>
          <a:endParaRPr lang="en-US"/>
        </a:p>
      </dgm:t>
    </dgm:pt>
    <dgm:pt modelId="{0C53BBEA-D1EB-4CA1-9B32-5F516829C4FD}" type="sibTrans" cxnId="{AD582E17-011A-45C3-82DA-8F9B9C6BAE14}">
      <dgm:prSet/>
      <dgm:spPr/>
      <dgm:t>
        <a:bodyPr/>
        <a:lstStyle/>
        <a:p>
          <a:endParaRPr lang="en-US"/>
        </a:p>
      </dgm:t>
    </dgm:pt>
    <dgm:pt modelId="{158A5393-230C-4461-8752-BAD94F86E134}" type="pres">
      <dgm:prSet presAssocID="{2BBC1024-D5DF-48CC-97DA-3258D6551288}" presName="linear" presStyleCnt="0">
        <dgm:presLayoutVars>
          <dgm:animLvl val="lvl"/>
          <dgm:resizeHandles val="exact"/>
        </dgm:presLayoutVars>
      </dgm:prSet>
      <dgm:spPr/>
    </dgm:pt>
    <dgm:pt modelId="{282EE8EB-7F44-46A8-B7A0-FA5F473D2D38}" type="pres">
      <dgm:prSet presAssocID="{FAFB1A24-C38F-492E-AC98-D7FD37921704}" presName="parentText" presStyleLbl="node1" presStyleIdx="0" presStyleCnt="2">
        <dgm:presLayoutVars>
          <dgm:chMax val="0"/>
          <dgm:bulletEnabled val="1"/>
        </dgm:presLayoutVars>
      </dgm:prSet>
      <dgm:spPr/>
    </dgm:pt>
    <dgm:pt modelId="{35C82787-43EF-45BC-8CDA-A14CB06550B5}" type="pres">
      <dgm:prSet presAssocID="{9617D8A3-0527-47B5-8B0F-2CC9F1F6124A}" presName="spacer" presStyleCnt="0"/>
      <dgm:spPr/>
    </dgm:pt>
    <dgm:pt modelId="{A8A8A98C-58B9-43C5-9DDB-C75E0EAEA401}" type="pres">
      <dgm:prSet presAssocID="{479FDBA8-88A0-4F86-9E90-0CA28A92BEDA}" presName="parentText" presStyleLbl="node1" presStyleIdx="1" presStyleCnt="2">
        <dgm:presLayoutVars>
          <dgm:chMax val="0"/>
          <dgm:bulletEnabled val="1"/>
        </dgm:presLayoutVars>
      </dgm:prSet>
      <dgm:spPr/>
    </dgm:pt>
  </dgm:ptLst>
  <dgm:cxnLst>
    <dgm:cxn modelId="{AD582E17-011A-45C3-82DA-8F9B9C6BAE14}" srcId="{2BBC1024-D5DF-48CC-97DA-3258D6551288}" destId="{479FDBA8-88A0-4F86-9E90-0CA28A92BEDA}" srcOrd="1" destOrd="0" parTransId="{3BE72991-E8AA-4C8E-A2CB-A977B2C0124B}" sibTransId="{0C53BBEA-D1EB-4CA1-9B32-5F516829C4FD}"/>
    <dgm:cxn modelId="{8517E61E-368A-4C3B-A877-46CA49A5BCF0}" type="presOf" srcId="{2BBC1024-D5DF-48CC-97DA-3258D6551288}" destId="{158A5393-230C-4461-8752-BAD94F86E134}" srcOrd="0" destOrd="0" presId="urn:microsoft.com/office/officeart/2005/8/layout/vList2"/>
    <dgm:cxn modelId="{9D921052-767C-441D-AB00-24ADE7BE0EF7}" srcId="{2BBC1024-D5DF-48CC-97DA-3258D6551288}" destId="{FAFB1A24-C38F-492E-AC98-D7FD37921704}" srcOrd="0" destOrd="0" parTransId="{19C17BB3-BFAA-4D20-91B9-A2AE7310E4A7}" sibTransId="{9617D8A3-0527-47B5-8B0F-2CC9F1F6124A}"/>
    <dgm:cxn modelId="{49A4648F-1BA6-42EE-AB18-8B4DE91D1FED}" type="presOf" srcId="{FAFB1A24-C38F-492E-AC98-D7FD37921704}" destId="{282EE8EB-7F44-46A8-B7A0-FA5F473D2D38}" srcOrd="0" destOrd="0" presId="urn:microsoft.com/office/officeart/2005/8/layout/vList2"/>
    <dgm:cxn modelId="{A680F5E9-30BB-45D7-8945-22C7BBEB46F1}" type="presOf" srcId="{479FDBA8-88A0-4F86-9E90-0CA28A92BEDA}" destId="{A8A8A98C-58B9-43C5-9DDB-C75E0EAEA401}" srcOrd="0" destOrd="0" presId="urn:microsoft.com/office/officeart/2005/8/layout/vList2"/>
    <dgm:cxn modelId="{060BFFED-6A74-4235-9E01-2740B4416A4E}" type="presParOf" srcId="{158A5393-230C-4461-8752-BAD94F86E134}" destId="{282EE8EB-7F44-46A8-B7A0-FA5F473D2D38}" srcOrd="0" destOrd="0" presId="urn:microsoft.com/office/officeart/2005/8/layout/vList2"/>
    <dgm:cxn modelId="{24854ED5-94DC-4A2A-AE87-FCEC4FE0B3AD}" type="presParOf" srcId="{158A5393-230C-4461-8752-BAD94F86E134}" destId="{35C82787-43EF-45BC-8CDA-A14CB06550B5}" srcOrd="1" destOrd="0" presId="urn:microsoft.com/office/officeart/2005/8/layout/vList2"/>
    <dgm:cxn modelId="{708799B1-2A95-482E-9ECF-699E4D285D8F}" type="presParOf" srcId="{158A5393-230C-4461-8752-BAD94F86E134}" destId="{A8A8A98C-58B9-43C5-9DDB-C75E0EAEA401}" srcOrd="2"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DD952E8-F260-4F1C-B706-B42D3270B592}"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A26CCB75-FACA-497E-A2C1-0071B35EBD8A}">
      <dgm:prSet/>
      <dgm:spPr/>
      <dgm:t>
        <a:bodyPr/>
        <a:lstStyle/>
        <a:p>
          <a:r>
            <a:rPr lang="en-US" b="1"/>
            <a:t>Rumford Group Homes</a:t>
          </a:r>
          <a:endParaRPr lang="en-US"/>
        </a:p>
      </dgm:t>
    </dgm:pt>
    <dgm:pt modelId="{1781E45E-686B-44BF-86BD-234C267E605F}" type="parTrans" cxnId="{81EB8AB3-24CC-48AF-A696-948C53A72F81}">
      <dgm:prSet/>
      <dgm:spPr/>
      <dgm:t>
        <a:bodyPr/>
        <a:lstStyle/>
        <a:p>
          <a:endParaRPr lang="en-US"/>
        </a:p>
      </dgm:t>
    </dgm:pt>
    <dgm:pt modelId="{9877D1AA-8045-454F-B358-3137BC0DEED2}" type="sibTrans" cxnId="{81EB8AB3-24CC-48AF-A696-948C53A72F81}">
      <dgm:prSet/>
      <dgm:spPr/>
      <dgm:t>
        <a:bodyPr/>
        <a:lstStyle/>
        <a:p>
          <a:endParaRPr lang="en-US"/>
        </a:p>
      </dgm:t>
    </dgm:pt>
    <dgm:pt modelId="{22931015-A88B-4F64-91C5-C05E80C24A78}">
      <dgm:prSet/>
      <dgm:spPr/>
      <dgm:t>
        <a:bodyPr/>
        <a:lstStyle/>
        <a:p>
          <a:r>
            <a:rPr lang="en-US" b="1"/>
            <a:t>Rural Community Action Ministry</a:t>
          </a:r>
          <a:endParaRPr lang="en-US"/>
        </a:p>
      </dgm:t>
    </dgm:pt>
    <dgm:pt modelId="{9E13D970-1000-4623-9FCA-734AF89B6C94}" type="parTrans" cxnId="{D0E8417F-0526-4E78-BCFF-31DFDB454B0D}">
      <dgm:prSet/>
      <dgm:spPr/>
      <dgm:t>
        <a:bodyPr/>
        <a:lstStyle/>
        <a:p>
          <a:endParaRPr lang="en-US"/>
        </a:p>
      </dgm:t>
    </dgm:pt>
    <dgm:pt modelId="{349392BA-D27B-44B7-B929-FDB147F6D363}" type="sibTrans" cxnId="{D0E8417F-0526-4E78-BCFF-31DFDB454B0D}">
      <dgm:prSet/>
      <dgm:spPr/>
      <dgm:t>
        <a:bodyPr/>
        <a:lstStyle/>
        <a:p>
          <a:endParaRPr lang="en-US"/>
        </a:p>
      </dgm:t>
    </dgm:pt>
    <dgm:pt modelId="{42AD71D2-F13F-4B83-8772-44F229547304}">
      <dgm:prSet/>
      <dgm:spPr/>
      <dgm:t>
        <a:bodyPr/>
        <a:lstStyle/>
        <a:p>
          <a:r>
            <a:rPr lang="en-US" b="1" dirty="0"/>
            <a:t>Kennebec Behavioral Health-PATH</a:t>
          </a:r>
          <a:endParaRPr lang="en-US" dirty="0"/>
        </a:p>
      </dgm:t>
    </dgm:pt>
    <dgm:pt modelId="{FA98FF73-4E40-4AC1-90E0-E882AD891729}" type="parTrans" cxnId="{5D9F36A2-8C96-4561-A662-84C24E36AD64}">
      <dgm:prSet/>
      <dgm:spPr/>
      <dgm:t>
        <a:bodyPr/>
        <a:lstStyle/>
        <a:p>
          <a:endParaRPr lang="en-US"/>
        </a:p>
      </dgm:t>
    </dgm:pt>
    <dgm:pt modelId="{45315DEE-EB30-4399-9756-39B6EC45FB33}" type="sibTrans" cxnId="{5D9F36A2-8C96-4561-A662-84C24E36AD64}">
      <dgm:prSet/>
      <dgm:spPr/>
      <dgm:t>
        <a:bodyPr/>
        <a:lstStyle/>
        <a:p>
          <a:endParaRPr lang="en-US"/>
        </a:p>
      </dgm:t>
    </dgm:pt>
    <dgm:pt modelId="{B1209658-F168-402D-8683-B53B33689864}">
      <dgm:prSet/>
      <dgm:spPr/>
      <dgm:t>
        <a:bodyPr/>
        <a:lstStyle/>
        <a:p>
          <a:r>
            <a:rPr lang="en-US" b="1" dirty="0" err="1"/>
            <a:t>Andwell</a:t>
          </a:r>
          <a:endParaRPr lang="en-US" b="1" dirty="0"/>
        </a:p>
      </dgm:t>
    </dgm:pt>
    <dgm:pt modelId="{92FDDAD5-7A98-4070-8CCC-1863EDC0C351}" type="parTrans" cxnId="{BA2446C1-0C7D-4176-B06B-3887C4908073}">
      <dgm:prSet/>
      <dgm:spPr/>
      <dgm:t>
        <a:bodyPr/>
        <a:lstStyle/>
        <a:p>
          <a:endParaRPr lang="en-US"/>
        </a:p>
      </dgm:t>
    </dgm:pt>
    <dgm:pt modelId="{5C15451D-75DE-4B2D-ADCE-C1DE5135A1D9}" type="sibTrans" cxnId="{BA2446C1-0C7D-4176-B06B-3887C4908073}">
      <dgm:prSet/>
      <dgm:spPr/>
      <dgm:t>
        <a:bodyPr/>
        <a:lstStyle/>
        <a:p>
          <a:endParaRPr lang="en-US"/>
        </a:p>
      </dgm:t>
    </dgm:pt>
    <dgm:pt modelId="{4C7A0E89-A5A7-4688-ADA9-52B4C1A57EB4}">
      <dgm:prSet/>
      <dgm:spPr/>
      <dgm:t>
        <a:bodyPr/>
        <a:lstStyle/>
        <a:p>
          <a:r>
            <a:rPr lang="en-US" b="1" dirty="0"/>
            <a:t>Immigrant Resource Center of Maine</a:t>
          </a:r>
        </a:p>
      </dgm:t>
    </dgm:pt>
    <dgm:pt modelId="{8142E40F-C0EA-413F-92C2-7705E1235620}" type="parTrans" cxnId="{D78F5B20-8BF6-4A6E-AE9E-2BD4375C6123}">
      <dgm:prSet/>
      <dgm:spPr/>
      <dgm:t>
        <a:bodyPr/>
        <a:lstStyle/>
        <a:p>
          <a:endParaRPr lang="en-US"/>
        </a:p>
      </dgm:t>
    </dgm:pt>
    <dgm:pt modelId="{E26EACB7-5801-49DA-A141-9D48BD2FE049}" type="sibTrans" cxnId="{D78F5B20-8BF6-4A6E-AE9E-2BD4375C6123}">
      <dgm:prSet/>
      <dgm:spPr/>
      <dgm:t>
        <a:bodyPr/>
        <a:lstStyle/>
        <a:p>
          <a:endParaRPr lang="en-US"/>
        </a:p>
      </dgm:t>
    </dgm:pt>
    <dgm:pt modelId="{E55D9B05-216D-4B96-9DF8-5A36143631B5}">
      <dgm:prSet/>
      <dgm:spPr/>
      <dgm:t>
        <a:bodyPr/>
        <a:lstStyle/>
        <a:p>
          <a:r>
            <a:rPr lang="en-US" b="1" dirty="0"/>
            <a:t>Drop In Center</a:t>
          </a:r>
        </a:p>
        <a:p>
          <a:r>
            <a:rPr lang="en-US" b="1" dirty="0"/>
            <a:t>Blue Ridge Counseling</a:t>
          </a:r>
        </a:p>
      </dgm:t>
    </dgm:pt>
    <dgm:pt modelId="{01180F2D-2ACB-43C6-90D9-1F413E4AE220}" type="parTrans" cxnId="{F26B0A79-45C1-429A-B803-40E20EE92A5E}">
      <dgm:prSet/>
      <dgm:spPr/>
      <dgm:t>
        <a:bodyPr/>
        <a:lstStyle/>
        <a:p>
          <a:endParaRPr lang="en-US"/>
        </a:p>
      </dgm:t>
    </dgm:pt>
    <dgm:pt modelId="{34E48ED7-F72F-4D61-8B20-EE30F4B0A79D}" type="sibTrans" cxnId="{F26B0A79-45C1-429A-B803-40E20EE92A5E}">
      <dgm:prSet/>
      <dgm:spPr/>
      <dgm:t>
        <a:bodyPr/>
        <a:lstStyle/>
        <a:p>
          <a:endParaRPr lang="en-US"/>
        </a:p>
      </dgm:t>
    </dgm:pt>
    <dgm:pt modelId="{E8DB87B0-5E15-451E-BCCC-C90A75481969}">
      <dgm:prSet/>
      <dgm:spPr/>
      <dgm:t>
        <a:bodyPr/>
        <a:lstStyle/>
        <a:p>
          <a:r>
            <a:rPr lang="en-US" b="1"/>
            <a:t>Safe Voices</a:t>
          </a:r>
          <a:endParaRPr lang="en-US" b="1" dirty="0"/>
        </a:p>
      </dgm:t>
    </dgm:pt>
    <dgm:pt modelId="{7FC4AF59-BADB-4E51-89F5-F4EF200C5127}" type="parTrans" cxnId="{6DDD6458-AEF0-41AB-B73F-B1D496882227}">
      <dgm:prSet/>
      <dgm:spPr/>
    </dgm:pt>
    <dgm:pt modelId="{CF414321-BECA-41F7-A80D-E5122AC8EAB5}" type="sibTrans" cxnId="{6DDD6458-AEF0-41AB-B73F-B1D496882227}">
      <dgm:prSet/>
      <dgm:spPr/>
    </dgm:pt>
    <dgm:pt modelId="{F9B5000F-6379-4D86-847C-F2719B63288B}">
      <dgm:prSet/>
      <dgm:spPr/>
      <dgm:t>
        <a:bodyPr/>
        <a:lstStyle/>
        <a:p>
          <a:r>
            <a:rPr lang="en-US" b="1"/>
            <a:t>New Beginnings</a:t>
          </a:r>
          <a:endParaRPr lang="en-US" b="1" dirty="0"/>
        </a:p>
      </dgm:t>
    </dgm:pt>
    <dgm:pt modelId="{ACAB5AA9-4725-42C0-B0B6-C57D8906A455}" type="parTrans" cxnId="{80218EA9-3F3D-4511-9F94-8D7AC8FA4F22}">
      <dgm:prSet/>
      <dgm:spPr/>
    </dgm:pt>
    <dgm:pt modelId="{44010241-E170-49D3-8CF9-FEE1E4A43E96}" type="sibTrans" cxnId="{80218EA9-3F3D-4511-9F94-8D7AC8FA4F22}">
      <dgm:prSet/>
      <dgm:spPr/>
    </dgm:pt>
    <dgm:pt modelId="{69D1423C-8A2E-4241-94AA-F722EC285364}" type="pres">
      <dgm:prSet presAssocID="{CDD952E8-F260-4F1C-B706-B42D3270B592}" presName="vert0" presStyleCnt="0">
        <dgm:presLayoutVars>
          <dgm:dir/>
          <dgm:animOne val="branch"/>
          <dgm:animLvl val="lvl"/>
        </dgm:presLayoutVars>
      </dgm:prSet>
      <dgm:spPr/>
    </dgm:pt>
    <dgm:pt modelId="{E4E0F727-D28E-4280-851A-249EE43300A3}" type="pres">
      <dgm:prSet presAssocID="{A26CCB75-FACA-497E-A2C1-0071B35EBD8A}" presName="thickLine" presStyleLbl="alignNode1" presStyleIdx="0" presStyleCnt="8"/>
      <dgm:spPr/>
    </dgm:pt>
    <dgm:pt modelId="{2138D0B8-FFA2-42BE-ACB1-C7BADEB4089A}" type="pres">
      <dgm:prSet presAssocID="{A26CCB75-FACA-497E-A2C1-0071B35EBD8A}" presName="horz1" presStyleCnt="0"/>
      <dgm:spPr/>
    </dgm:pt>
    <dgm:pt modelId="{0D390634-67DC-43B0-AF55-5CE9E24C2ADA}" type="pres">
      <dgm:prSet presAssocID="{A26CCB75-FACA-497E-A2C1-0071B35EBD8A}" presName="tx1" presStyleLbl="revTx" presStyleIdx="0" presStyleCnt="8"/>
      <dgm:spPr/>
    </dgm:pt>
    <dgm:pt modelId="{E0E5C1A6-E946-4746-B799-EB01C5C026C7}" type="pres">
      <dgm:prSet presAssocID="{A26CCB75-FACA-497E-A2C1-0071B35EBD8A}" presName="vert1" presStyleCnt="0"/>
      <dgm:spPr/>
    </dgm:pt>
    <dgm:pt modelId="{04835021-4E8F-4E8F-A764-3C92A4603DE4}" type="pres">
      <dgm:prSet presAssocID="{22931015-A88B-4F64-91C5-C05E80C24A78}" presName="thickLine" presStyleLbl="alignNode1" presStyleIdx="1" presStyleCnt="8"/>
      <dgm:spPr/>
    </dgm:pt>
    <dgm:pt modelId="{F07A2CD7-DCFF-4B0C-BDA1-C8A4DFE04B3D}" type="pres">
      <dgm:prSet presAssocID="{22931015-A88B-4F64-91C5-C05E80C24A78}" presName="horz1" presStyleCnt="0"/>
      <dgm:spPr/>
    </dgm:pt>
    <dgm:pt modelId="{B3A5BCEC-8642-4B2F-BD98-C4688B79127F}" type="pres">
      <dgm:prSet presAssocID="{22931015-A88B-4F64-91C5-C05E80C24A78}" presName="tx1" presStyleLbl="revTx" presStyleIdx="1" presStyleCnt="8"/>
      <dgm:spPr/>
    </dgm:pt>
    <dgm:pt modelId="{8710D4E0-AEE5-40D1-9764-72241128A7B7}" type="pres">
      <dgm:prSet presAssocID="{22931015-A88B-4F64-91C5-C05E80C24A78}" presName="vert1" presStyleCnt="0"/>
      <dgm:spPr/>
    </dgm:pt>
    <dgm:pt modelId="{AA74C08A-6354-4C81-8293-A19D422C6CE4}" type="pres">
      <dgm:prSet presAssocID="{42AD71D2-F13F-4B83-8772-44F229547304}" presName="thickLine" presStyleLbl="alignNode1" presStyleIdx="2" presStyleCnt="8"/>
      <dgm:spPr/>
    </dgm:pt>
    <dgm:pt modelId="{87494107-B0BE-4E5A-9189-B009E5E5496B}" type="pres">
      <dgm:prSet presAssocID="{42AD71D2-F13F-4B83-8772-44F229547304}" presName="horz1" presStyleCnt="0"/>
      <dgm:spPr/>
    </dgm:pt>
    <dgm:pt modelId="{D7B90A91-E92C-4D2C-8F3A-6689F1B92AC4}" type="pres">
      <dgm:prSet presAssocID="{42AD71D2-F13F-4B83-8772-44F229547304}" presName="tx1" presStyleLbl="revTx" presStyleIdx="2" presStyleCnt="8"/>
      <dgm:spPr/>
    </dgm:pt>
    <dgm:pt modelId="{23BFF034-429B-4747-A32E-87C38C7B79F0}" type="pres">
      <dgm:prSet presAssocID="{42AD71D2-F13F-4B83-8772-44F229547304}" presName="vert1" presStyleCnt="0"/>
      <dgm:spPr/>
    </dgm:pt>
    <dgm:pt modelId="{7FAB5B5B-E918-4B05-B98A-A1DF6194AEF1}" type="pres">
      <dgm:prSet presAssocID="{B1209658-F168-402D-8683-B53B33689864}" presName="thickLine" presStyleLbl="alignNode1" presStyleIdx="3" presStyleCnt="8"/>
      <dgm:spPr/>
    </dgm:pt>
    <dgm:pt modelId="{4681A036-FC0A-4298-B584-01F619DD672A}" type="pres">
      <dgm:prSet presAssocID="{B1209658-F168-402D-8683-B53B33689864}" presName="horz1" presStyleCnt="0"/>
      <dgm:spPr/>
    </dgm:pt>
    <dgm:pt modelId="{30113D8D-D1DA-45F2-B3C9-B02B3F4D148D}" type="pres">
      <dgm:prSet presAssocID="{B1209658-F168-402D-8683-B53B33689864}" presName="tx1" presStyleLbl="revTx" presStyleIdx="3" presStyleCnt="8"/>
      <dgm:spPr/>
    </dgm:pt>
    <dgm:pt modelId="{00C1A153-0370-4E19-B38B-75F6D2FE9676}" type="pres">
      <dgm:prSet presAssocID="{B1209658-F168-402D-8683-B53B33689864}" presName="vert1" presStyleCnt="0"/>
      <dgm:spPr/>
    </dgm:pt>
    <dgm:pt modelId="{F83FC44A-C4F2-4389-A350-F26843FAC5D5}" type="pres">
      <dgm:prSet presAssocID="{E8DB87B0-5E15-451E-BCCC-C90A75481969}" presName="thickLine" presStyleLbl="alignNode1" presStyleIdx="4" presStyleCnt="8"/>
      <dgm:spPr/>
    </dgm:pt>
    <dgm:pt modelId="{355C7182-404B-46E8-A2FA-5EA5DC4778E9}" type="pres">
      <dgm:prSet presAssocID="{E8DB87B0-5E15-451E-BCCC-C90A75481969}" presName="horz1" presStyleCnt="0"/>
      <dgm:spPr/>
    </dgm:pt>
    <dgm:pt modelId="{F3066B1D-FE8B-4A88-B1B4-FD4923D80720}" type="pres">
      <dgm:prSet presAssocID="{E8DB87B0-5E15-451E-BCCC-C90A75481969}" presName="tx1" presStyleLbl="revTx" presStyleIdx="4" presStyleCnt="8"/>
      <dgm:spPr/>
    </dgm:pt>
    <dgm:pt modelId="{4C285C9A-DFB4-4144-AA09-A4CAA6ABDC2E}" type="pres">
      <dgm:prSet presAssocID="{E8DB87B0-5E15-451E-BCCC-C90A75481969}" presName="vert1" presStyleCnt="0"/>
      <dgm:spPr/>
    </dgm:pt>
    <dgm:pt modelId="{D3406995-120B-40C4-8ACB-E081C55D0252}" type="pres">
      <dgm:prSet presAssocID="{F9B5000F-6379-4D86-847C-F2719B63288B}" presName="thickLine" presStyleLbl="alignNode1" presStyleIdx="5" presStyleCnt="8"/>
      <dgm:spPr/>
    </dgm:pt>
    <dgm:pt modelId="{ECB9DB4A-96CD-4D8A-98BE-4A812B9761FF}" type="pres">
      <dgm:prSet presAssocID="{F9B5000F-6379-4D86-847C-F2719B63288B}" presName="horz1" presStyleCnt="0"/>
      <dgm:spPr/>
    </dgm:pt>
    <dgm:pt modelId="{49CE47D8-F5FC-4ECA-A505-979A83776AA9}" type="pres">
      <dgm:prSet presAssocID="{F9B5000F-6379-4D86-847C-F2719B63288B}" presName="tx1" presStyleLbl="revTx" presStyleIdx="5" presStyleCnt="8"/>
      <dgm:spPr/>
    </dgm:pt>
    <dgm:pt modelId="{B4468BAD-A76C-4F2F-84FD-5959952B244C}" type="pres">
      <dgm:prSet presAssocID="{F9B5000F-6379-4D86-847C-F2719B63288B}" presName="vert1" presStyleCnt="0"/>
      <dgm:spPr/>
    </dgm:pt>
    <dgm:pt modelId="{5537EA77-2546-4323-814B-0AA0FEE232A7}" type="pres">
      <dgm:prSet presAssocID="{4C7A0E89-A5A7-4688-ADA9-52B4C1A57EB4}" presName="thickLine" presStyleLbl="alignNode1" presStyleIdx="6" presStyleCnt="8"/>
      <dgm:spPr/>
    </dgm:pt>
    <dgm:pt modelId="{0D6A4E98-C8FD-420C-8D42-5881AD1D0B7A}" type="pres">
      <dgm:prSet presAssocID="{4C7A0E89-A5A7-4688-ADA9-52B4C1A57EB4}" presName="horz1" presStyleCnt="0"/>
      <dgm:spPr/>
    </dgm:pt>
    <dgm:pt modelId="{231444FE-4066-46AE-8A7B-BE700D45F5E9}" type="pres">
      <dgm:prSet presAssocID="{4C7A0E89-A5A7-4688-ADA9-52B4C1A57EB4}" presName="tx1" presStyleLbl="revTx" presStyleIdx="6" presStyleCnt="8"/>
      <dgm:spPr/>
    </dgm:pt>
    <dgm:pt modelId="{40F24793-5223-474E-A310-993EDB72A8C3}" type="pres">
      <dgm:prSet presAssocID="{4C7A0E89-A5A7-4688-ADA9-52B4C1A57EB4}" presName="vert1" presStyleCnt="0"/>
      <dgm:spPr/>
    </dgm:pt>
    <dgm:pt modelId="{F660C360-C6DB-4F9C-A395-8A3E70A51312}" type="pres">
      <dgm:prSet presAssocID="{E55D9B05-216D-4B96-9DF8-5A36143631B5}" presName="thickLine" presStyleLbl="alignNode1" presStyleIdx="7" presStyleCnt="8"/>
      <dgm:spPr/>
    </dgm:pt>
    <dgm:pt modelId="{EFE59A4C-C591-45FA-B774-0C51433A767E}" type="pres">
      <dgm:prSet presAssocID="{E55D9B05-216D-4B96-9DF8-5A36143631B5}" presName="horz1" presStyleCnt="0"/>
      <dgm:spPr/>
    </dgm:pt>
    <dgm:pt modelId="{88CCAD64-377E-4F70-995A-51FD3FF39335}" type="pres">
      <dgm:prSet presAssocID="{E55D9B05-216D-4B96-9DF8-5A36143631B5}" presName="tx1" presStyleLbl="revTx" presStyleIdx="7" presStyleCnt="8"/>
      <dgm:spPr/>
    </dgm:pt>
    <dgm:pt modelId="{AB8FC2BC-6FBE-4B85-8B1C-E9D9650BDC84}" type="pres">
      <dgm:prSet presAssocID="{E55D9B05-216D-4B96-9DF8-5A36143631B5}" presName="vert1" presStyleCnt="0"/>
      <dgm:spPr/>
    </dgm:pt>
  </dgm:ptLst>
  <dgm:cxnLst>
    <dgm:cxn modelId="{F4883C20-6911-4E80-B2A6-3AA95B126732}" type="presOf" srcId="{CDD952E8-F260-4F1C-B706-B42D3270B592}" destId="{69D1423C-8A2E-4241-94AA-F722EC285364}" srcOrd="0" destOrd="0" presId="urn:microsoft.com/office/officeart/2008/layout/LinedList"/>
    <dgm:cxn modelId="{D78F5B20-8BF6-4A6E-AE9E-2BD4375C6123}" srcId="{CDD952E8-F260-4F1C-B706-B42D3270B592}" destId="{4C7A0E89-A5A7-4688-ADA9-52B4C1A57EB4}" srcOrd="6" destOrd="0" parTransId="{8142E40F-C0EA-413F-92C2-7705E1235620}" sibTransId="{E26EACB7-5801-49DA-A141-9D48BD2FE049}"/>
    <dgm:cxn modelId="{97B5FF26-7B1E-4BAB-80D1-4E03202431BA}" type="presOf" srcId="{E55D9B05-216D-4B96-9DF8-5A36143631B5}" destId="{88CCAD64-377E-4F70-995A-51FD3FF39335}" srcOrd="0" destOrd="0" presId="urn:microsoft.com/office/officeart/2008/layout/LinedList"/>
    <dgm:cxn modelId="{3DB84D28-18CC-47F5-95A0-A23318CBBFCA}" type="presOf" srcId="{A26CCB75-FACA-497E-A2C1-0071B35EBD8A}" destId="{0D390634-67DC-43B0-AF55-5CE9E24C2ADA}" srcOrd="0" destOrd="0" presId="urn:microsoft.com/office/officeart/2008/layout/LinedList"/>
    <dgm:cxn modelId="{8BC2375B-1320-4A88-BB61-8DFC8249AA80}" type="presOf" srcId="{4C7A0E89-A5A7-4688-ADA9-52B4C1A57EB4}" destId="{231444FE-4066-46AE-8A7B-BE700D45F5E9}" srcOrd="0" destOrd="0" presId="urn:microsoft.com/office/officeart/2008/layout/LinedList"/>
    <dgm:cxn modelId="{BEAC986C-9C44-4632-9F3F-A2D6488DA76A}" type="presOf" srcId="{B1209658-F168-402D-8683-B53B33689864}" destId="{30113D8D-D1DA-45F2-B3C9-B02B3F4D148D}" srcOrd="0" destOrd="0" presId="urn:microsoft.com/office/officeart/2008/layout/LinedList"/>
    <dgm:cxn modelId="{BBA7876D-E47E-4BC9-96B2-938A4175F853}" type="presOf" srcId="{22931015-A88B-4F64-91C5-C05E80C24A78}" destId="{B3A5BCEC-8642-4B2F-BD98-C4688B79127F}" srcOrd="0" destOrd="0" presId="urn:microsoft.com/office/officeart/2008/layout/LinedList"/>
    <dgm:cxn modelId="{3C05CD54-359C-45A1-8ED8-4813D618AE90}" type="presOf" srcId="{E8DB87B0-5E15-451E-BCCC-C90A75481969}" destId="{F3066B1D-FE8B-4A88-B1B4-FD4923D80720}" srcOrd="0" destOrd="0" presId="urn:microsoft.com/office/officeart/2008/layout/LinedList"/>
    <dgm:cxn modelId="{6DDD6458-AEF0-41AB-B73F-B1D496882227}" srcId="{CDD952E8-F260-4F1C-B706-B42D3270B592}" destId="{E8DB87B0-5E15-451E-BCCC-C90A75481969}" srcOrd="4" destOrd="0" parTransId="{7FC4AF59-BADB-4E51-89F5-F4EF200C5127}" sibTransId="{CF414321-BECA-41F7-A80D-E5122AC8EAB5}"/>
    <dgm:cxn modelId="{F26B0A79-45C1-429A-B803-40E20EE92A5E}" srcId="{CDD952E8-F260-4F1C-B706-B42D3270B592}" destId="{E55D9B05-216D-4B96-9DF8-5A36143631B5}" srcOrd="7" destOrd="0" parTransId="{01180F2D-2ACB-43C6-90D9-1F413E4AE220}" sibTransId="{34E48ED7-F72F-4D61-8B20-EE30F4B0A79D}"/>
    <dgm:cxn modelId="{0171C07C-9C3E-405F-983B-426934AC5BB4}" type="presOf" srcId="{42AD71D2-F13F-4B83-8772-44F229547304}" destId="{D7B90A91-E92C-4D2C-8F3A-6689F1B92AC4}" srcOrd="0" destOrd="0" presId="urn:microsoft.com/office/officeart/2008/layout/LinedList"/>
    <dgm:cxn modelId="{D0E8417F-0526-4E78-BCFF-31DFDB454B0D}" srcId="{CDD952E8-F260-4F1C-B706-B42D3270B592}" destId="{22931015-A88B-4F64-91C5-C05E80C24A78}" srcOrd="1" destOrd="0" parTransId="{9E13D970-1000-4623-9FCA-734AF89B6C94}" sibTransId="{349392BA-D27B-44B7-B929-FDB147F6D363}"/>
    <dgm:cxn modelId="{5D9F36A2-8C96-4561-A662-84C24E36AD64}" srcId="{CDD952E8-F260-4F1C-B706-B42D3270B592}" destId="{42AD71D2-F13F-4B83-8772-44F229547304}" srcOrd="2" destOrd="0" parTransId="{FA98FF73-4E40-4AC1-90E0-E882AD891729}" sibTransId="{45315DEE-EB30-4399-9756-39B6EC45FB33}"/>
    <dgm:cxn modelId="{80218EA9-3F3D-4511-9F94-8D7AC8FA4F22}" srcId="{CDD952E8-F260-4F1C-B706-B42D3270B592}" destId="{F9B5000F-6379-4D86-847C-F2719B63288B}" srcOrd="5" destOrd="0" parTransId="{ACAB5AA9-4725-42C0-B0B6-C57D8906A455}" sibTransId="{44010241-E170-49D3-8CF9-FEE1E4A43E96}"/>
    <dgm:cxn modelId="{81EB8AB3-24CC-48AF-A696-948C53A72F81}" srcId="{CDD952E8-F260-4F1C-B706-B42D3270B592}" destId="{A26CCB75-FACA-497E-A2C1-0071B35EBD8A}" srcOrd="0" destOrd="0" parTransId="{1781E45E-686B-44BF-86BD-234C267E605F}" sibTransId="{9877D1AA-8045-454F-B358-3137BC0DEED2}"/>
    <dgm:cxn modelId="{BA2446C1-0C7D-4176-B06B-3887C4908073}" srcId="{CDD952E8-F260-4F1C-B706-B42D3270B592}" destId="{B1209658-F168-402D-8683-B53B33689864}" srcOrd="3" destOrd="0" parTransId="{92FDDAD5-7A98-4070-8CCC-1863EDC0C351}" sibTransId="{5C15451D-75DE-4B2D-ADCE-C1DE5135A1D9}"/>
    <dgm:cxn modelId="{158680E8-BF36-476B-B263-DFD1F27D56C8}" type="presOf" srcId="{F9B5000F-6379-4D86-847C-F2719B63288B}" destId="{49CE47D8-F5FC-4ECA-A505-979A83776AA9}" srcOrd="0" destOrd="0" presId="urn:microsoft.com/office/officeart/2008/layout/LinedList"/>
    <dgm:cxn modelId="{B956B1C9-B1F5-4C00-8A67-AB80C707E73A}" type="presParOf" srcId="{69D1423C-8A2E-4241-94AA-F722EC285364}" destId="{E4E0F727-D28E-4280-851A-249EE43300A3}" srcOrd="0" destOrd="0" presId="urn:microsoft.com/office/officeart/2008/layout/LinedList"/>
    <dgm:cxn modelId="{080241A1-4710-4D37-BE2D-9908DBC12A76}" type="presParOf" srcId="{69D1423C-8A2E-4241-94AA-F722EC285364}" destId="{2138D0B8-FFA2-42BE-ACB1-C7BADEB4089A}" srcOrd="1" destOrd="0" presId="urn:microsoft.com/office/officeart/2008/layout/LinedList"/>
    <dgm:cxn modelId="{9E3EA876-8918-4EB2-B558-D4BED5651CDF}" type="presParOf" srcId="{2138D0B8-FFA2-42BE-ACB1-C7BADEB4089A}" destId="{0D390634-67DC-43B0-AF55-5CE9E24C2ADA}" srcOrd="0" destOrd="0" presId="urn:microsoft.com/office/officeart/2008/layout/LinedList"/>
    <dgm:cxn modelId="{2C50957B-02EC-49A6-9DDA-B5C886B07193}" type="presParOf" srcId="{2138D0B8-FFA2-42BE-ACB1-C7BADEB4089A}" destId="{E0E5C1A6-E946-4746-B799-EB01C5C026C7}" srcOrd="1" destOrd="0" presId="urn:microsoft.com/office/officeart/2008/layout/LinedList"/>
    <dgm:cxn modelId="{04D467AA-CD03-41EE-B469-D70D558B1FB3}" type="presParOf" srcId="{69D1423C-8A2E-4241-94AA-F722EC285364}" destId="{04835021-4E8F-4E8F-A764-3C92A4603DE4}" srcOrd="2" destOrd="0" presId="urn:microsoft.com/office/officeart/2008/layout/LinedList"/>
    <dgm:cxn modelId="{C22DE355-6BA8-4303-8B66-F0F4A796BA80}" type="presParOf" srcId="{69D1423C-8A2E-4241-94AA-F722EC285364}" destId="{F07A2CD7-DCFF-4B0C-BDA1-C8A4DFE04B3D}" srcOrd="3" destOrd="0" presId="urn:microsoft.com/office/officeart/2008/layout/LinedList"/>
    <dgm:cxn modelId="{651A1C64-2F49-4384-B7F1-84510555875D}" type="presParOf" srcId="{F07A2CD7-DCFF-4B0C-BDA1-C8A4DFE04B3D}" destId="{B3A5BCEC-8642-4B2F-BD98-C4688B79127F}" srcOrd="0" destOrd="0" presId="urn:microsoft.com/office/officeart/2008/layout/LinedList"/>
    <dgm:cxn modelId="{BF868027-3D65-44DA-9A0D-B6D64802041D}" type="presParOf" srcId="{F07A2CD7-DCFF-4B0C-BDA1-C8A4DFE04B3D}" destId="{8710D4E0-AEE5-40D1-9764-72241128A7B7}" srcOrd="1" destOrd="0" presId="urn:microsoft.com/office/officeart/2008/layout/LinedList"/>
    <dgm:cxn modelId="{5D8B97BD-BD92-4412-A048-8EBAEF3D2BDA}" type="presParOf" srcId="{69D1423C-8A2E-4241-94AA-F722EC285364}" destId="{AA74C08A-6354-4C81-8293-A19D422C6CE4}" srcOrd="4" destOrd="0" presId="urn:microsoft.com/office/officeart/2008/layout/LinedList"/>
    <dgm:cxn modelId="{DEEA2C41-4A90-4799-BBFC-4EE62455C6BA}" type="presParOf" srcId="{69D1423C-8A2E-4241-94AA-F722EC285364}" destId="{87494107-B0BE-4E5A-9189-B009E5E5496B}" srcOrd="5" destOrd="0" presId="urn:microsoft.com/office/officeart/2008/layout/LinedList"/>
    <dgm:cxn modelId="{5A0B4E62-7600-4F06-BBB8-F73BB4252A6B}" type="presParOf" srcId="{87494107-B0BE-4E5A-9189-B009E5E5496B}" destId="{D7B90A91-E92C-4D2C-8F3A-6689F1B92AC4}" srcOrd="0" destOrd="0" presId="urn:microsoft.com/office/officeart/2008/layout/LinedList"/>
    <dgm:cxn modelId="{C410AB95-E16D-4062-8388-A71E90B3182F}" type="presParOf" srcId="{87494107-B0BE-4E5A-9189-B009E5E5496B}" destId="{23BFF034-429B-4747-A32E-87C38C7B79F0}" srcOrd="1" destOrd="0" presId="urn:microsoft.com/office/officeart/2008/layout/LinedList"/>
    <dgm:cxn modelId="{D7E3D985-6C8D-4C1B-A3D8-2FF232F7936F}" type="presParOf" srcId="{69D1423C-8A2E-4241-94AA-F722EC285364}" destId="{7FAB5B5B-E918-4B05-B98A-A1DF6194AEF1}" srcOrd="6" destOrd="0" presId="urn:microsoft.com/office/officeart/2008/layout/LinedList"/>
    <dgm:cxn modelId="{399D3FA2-BF2A-4A09-86C1-8D9838EBA8D6}" type="presParOf" srcId="{69D1423C-8A2E-4241-94AA-F722EC285364}" destId="{4681A036-FC0A-4298-B584-01F619DD672A}" srcOrd="7" destOrd="0" presId="urn:microsoft.com/office/officeart/2008/layout/LinedList"/>
    <dgm:cxn modelId="{29023CAC-8FD4-4E1C-B194-4F53DC6A6631}" type="presParOf" srcId="{4681A036-FC0A-4298-B584-01F619DD672A}" destId="{30113D8D-D1DA-45F2-B3C9-B02B3F4D148D}" srcOrd="0" destOrd="0" presId="urn:microsoft.com/office/officeart/2008/layout/LinedList"/>
    <dgm:cxn modelId="{57DCF205-8504-480F-B89B-8EC34A1E1F9B}" type="presParOf" srcId="{4681A036-FC0A-4298-B584-01F619DD672A}" destId="{00C1A153-0370-4E19-B38B-75F6D2FE9676}" srcOrd="1" destOrd="0" presId="urn:microsoft.com/office/officeart/2008/layout/LinedList"/>
    <dgm:cxn modelId="{A7ABE6A5-50D0-457B-A3C1-A8E856AD4C12}" type="presParOf" srcId="{69D1423C-8A2E-4241-94AA-F722EC285364}" destId="{F83FC44A-C4F2-4389-A350-F26843FAC5D5}" srcOrd="8" destOrd="0" presId="urn:microsoft.com/office/officeart/2008/layout/LinedList"/>
    <dgm:cxn modelId="{8D98ADCF-12DE-4D47-9ED2-11AF386C7FB9}" type="presParOf" srcId="{69D1423C-8A2E-4241-94AA-F722EC285364}" destId="{355C7182-404B-46E8-A2FA-5EA5DC4778E9}" srcOrd="9" destOrd="0" presId="urn:microsoft.com/office/officeart/2008/layout/LinedList"/>
    <dgm:cxn modelId="{9D06C45D-FB07-473C-8F1E-92308ACF44EB}" type="presParOf" srcId="{355C7182-404B-46E8-A2FA-5EA5DC4778E9}" destId="{F3066B1D-FE8B-4A88-B1B4-FD4923D80720}" srcOrd="0" destOrd="0" presId="urn:microsoft.com/office/officeart/2008/layout/LinedList"/>
    <dgm:cxn modelId="{1AAAB596-A7B0-4C0E-AD39-592E99FA1F6C}" type="presParOf" srcId="{355C7182-404B-46E8-A2FA-5EA5DC4778E9}" destId="{4C285C9A-DFB4-4144-AA09-A4CAA6ABDC2E}" srcOrd="1" destOrd="0" presId="urn:microsoft.com/office/officeart/2008/layout/LinedList"/>
    <dgm:cxn modelId="{7F8D6FB2-8D53-4680-909F-20BA3C1F9FB7}" type="presParOf" srcId="{69D1423C-8A2E-4241-94AA-F722EC285364}" destId="{D3406995-120B-40C4-8ACB-E081C55D0252}" srcOrd="10" destOrd="0" presId="urn:microsoft.com/office/officeart/2008/layout/LinedList"/>
    <dgm:cxn modelId="{679639CC-0E19-4A0A-B387-C5265219A9BF}" type="presParOf" srcId="{69D1423C-8A2E-4241-94AA-F722EC285364}" destId="{ECB9DB4A-96CD-4D8A-98BE-4A812B9761FF}" srcOrd="11" destOrd="0" presId="urn:microsoft.com/office/officeart/2008/layout/LinedList"/>
    <dgm:cxn modelId="{23539DD8-41F1-46C1-8454-9149D2DDC435}" type="presParOf" srcId="{ECB9DB4A-96CD-4D8A-98BE-4A812B9761FF}" destId="{49CE47D8-F5FC-4ECA-A505-979A83776AA9}" srcOrd="0" destOrd="0" presId="urn:microsoft.com/office/officeart/2008/layout/LinedList"/>
    <dgm:cxn modelId="{239470E1-7E30-46E4-8BD9-2E936FE84B60}" type="presParOf" srcId="{ECB9DB4A-96CD-4D8A-98BE-4A812B9761FF}" destId="{B4468BAD-A76C-4F2F-84FD-5959952B244C}" srcOrd="1" destOrd="0" presId="urn:microsoft.com/office/officeart/2008/layout/LinedList"/>
    <dgm:cxn modelId="{ACBD76EC-1B8A-429C-9F11-FD7DB97FB39D}" type="presParOf" srcId="{69D1423C-8A2E-4241-94AA-F722EC285364}" destId="{5537EA77-2546-4323-814B-0AA0FEE232A7}" srcOrd="12" destOrd="0" presId="urn:microsoft.com/office/officeart/2008/layout/LinedList"/>
    <dgm:cxn modelId="{F369DA5A-21F1-48FA-80DF-0179F217540E}" type="presParOf" srcId="{69D1423C-8A2E-4241-94AA-F722EC285364}" destId="{0D6A4E98-C8FD-420C-8D42-5881AD1D0B7A}" srcOrd="13" destOrd="0" presId="urn:microsoft.com/office/officeart/2008/layout/LinedList"/>
    <dgm:cxn modelId="{3FFDB9D6-BFC6-4CCE-8E4E-76856D2512BE}" type="presParOf" srcId="{0D6A4E98-C8FD-420C-8D42-5881AD1D0B7A}" destId="{231444FE-4066-46AE-8A7B-BE700D45F5E9}" srcOrd="0" destOrd="0" presId="urn:microsoft.com/office/officeart/2008/layout/LinedList"/>
    <dgm:cxn modelId="{D8A87F10-4C07-4260-A68F-4465F7B3997B}" type="presParOf" srcId="{0D6A4E98-C8FD-420C-8D42-5881AD1D0B7A}" destId="{40F24793-5223-474E-A310-993EDB72A8C3}" srcOrd="1" destOrd="0" presId="urn:microsoft.com/office/officeart/2008/layout/LinedList"/>
    <dgm:cxn modelId="{8DEA91D1-888A-41A0-9DBB-13588A3A0391}" type="presParOf" srcId="{69D1423C-8A2E-4241-94AA-F722EC285364}" destId="{F660C360-C6DB-4F9C-A395-8A3E70A51312}" srcOrd="14" destOrd="0" presId="urn:microsoft.com/office/officeart/2008/layout/LinedList"/>
    <dgm:cxn modelId="{51CB3BF3-1D7A-4926-9514-5F46D66DD848}" type="presParOf" srcId="{69D1423C-8A2E-4241-94AA-F722EC285364}" destId="{EFE59A4C-C591-45FA-B774-0C51433A767E}" srcOrd="15" destOrd="0" presId="urn:microsoft.com/office/officeart/2008/layout/LinedList"/>
    <dgm:cxn modelId="{B285EF10-43AC-439C-9CC1-3C3C881007A5}" type="presParOf" srcId="{EFE59A4C-C591-45FA-B774-0C51433A767E}" destId="{88CCAD64-377E-4F70-995A-51FD3FF39335}" srcOrd="0" destOrd="0" presId="urn:microsoft.com/office/officeart/2008/layout/LinedList"/>
    <dgm:cxn modelId="{29D7F451-C2C5-42BF-B609-017D25BA8864}" type="presParOf" srcId="{EFE59A4C-C591-45FA-B774-0C51433A767E}" destId="{AB8FC2BC-6FBE-4B85-8B1C-E9D9650BDC84}"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E6D106-62F4-4D68-BAF1-01D60B13F3DB}">
      <dsp:nvSpPr>
        <dsp:cNvPr id="0" name=""/>
        <dsp:cNvSpPr/>
      </dsp:nvSpPr>
      <dsp:spPr>
        <a:xfrm>
          <a:off x="0" y="1149324"/>
          <a:ext cx="5641974" cy="1184400"/>
        </a:xfrm>
        <a:prstGeom prst="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7A51288-B3FB-4991-B907-92CFCD9EE739}">
      <dsp:nvSpPr>
        <dsp:cNvPr id="0" name=""/>
        <dsp:cNvSpPr/>
      </dsp:nvSpPr>
      <dsp:spPr>
        <a:xfrm>
          <a:off x="282098" y="455604"/>
          <a:ext cx="3949382" cy="138744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277" tIns="0" rIns="149277" bIns="0" numCol="1" spcCol="1270" anchor="ctr" anchorCtr="0">
          <a:noAutofit/>
        </a:bodyPr>
        <a:lstStyle/>
        <a:p>
          <a:pPr marL="0" lvl="0" indent="0" algn="l" defTabSz="2089150">
            <a:lnSpc>
              <a:spcPct val="90000"/>
            </a:lnSpc>
            <a:spcBef>
              <a:spcPct val="0"/>
            </a:spcBef>
            <a:spcAft>
              <a:spcPct val="35000"/>
            </a:spcAft>
            <a:buNone/>
          </a:pPr>
          <a:r>
            <a:rPr lang="en-US" sz="4700" b="1" kern="1200" dirty="0"/>
            <a:t>Point in Time January 2026</a:t>
          </a:r>
          <a:endParaRPr lang="en-US" sz="4700" kern="1200" dirty="0"/>
        </a:p>
      </dsp:txBody>
      <dsp:txXfrm>
        <a:off x="349827" y="523333"/>
        <a:ext cx="3813924" cy="1251982"/>
      </dsp:txXfrm>
    </dsp:sp>
    <dsp:sp modelId="{A81021FD-D52D-4975-BFBC-09359AE8767C}">
      <dsp:nvSpPr>
        <dsp:cNvPr id="0" name=""/>
        <dsp:cNvSpPr/>
      </dsp:nvSpPr>
      <dsp:spPr>
        <a:xfrm>
          <a:off x="0" y="3281245"/>
          <a:ext cx="5641974" cy="1184400"/>
        </a:xfrm>
        <a:prstGeom prst="rect">
          <a:avLst/>
        </a:prstGeom>
        <a:solidFill>
          <a:schemeClr val="lt1">
            <a:alpha val="90000"/>
            <a:hueOff val="0"/>
            <a:satOff val="0"/>
            <a:lumOff val="0"/>
            <a:alphaOff val="0"/>
          </a:schemeClr>
        </a:solidFill>
        <a:ln w="15875" cap="flat" cmpd="sng" algn="ctr">
          <a:solidFill>
            <a:schemeClr val="accent2">
              <a:hueOff val="-1323373"/>
              <a:satOff val="1492"/>
              <a:lumOff val="353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37880" tIns="978916" rIns="437880" bIns="334264" numCol="1" spcCol="1270" anchor="t" anchorCtr="0">
          <a:noAutofit/>
        </a:bodyPr>
        <a:lstStyle/>
        <a:p>
          <a:pPr marL="285750" lvl="1" indent="-285750" algn="l" defTabSz="2089150">
            <a:lnSpc>
              <a:spcPct val="90000"/>
            </a:lnSpc>
            <a:spcBef>
              <a:spcPct val="0"/>
            </a:spcBef>
            <a:spcAft>
              <a:spcPct val="15000"/>
            </a:spcAft>
            <a:buChar char="•"/>
          </a:pPr>
          <a:endParaRPr lang="en-US" sz="4700" kern="1200" dirty="0"/>
        </a:p>
      </dsp:txBody>
      <dsp:txXfrm>
        <a:off x="0" y="3281245"/>
        <a:ext cx="5641974" cy="1184400"/>
      </dsp:txXfrm>
    </dsp:sp>
    <dsp:sp modelId="{3BFB70D5-BF80-4B07-AE25-05893160A454}">
      <dsp:nvSpPr>
        <dsp:cNvPr id="0" name=""/>
        <dsp:cNvSpPr/>
      </dsp:nvSpPr>
      <dsp:spPr>
        <a:xfrm>
          <a:off x="282098" y="2587525"/>
          <a:ext cx="3949382" cy="1387440"/>
        </a:xfrm>
        <a:prstGeom prst="roundRect">
          <a:avLst/>
        </a:prstGeom>
        <a:solidFill>
          <a:schemeClr val="accent2">
            <a:hueOff val="-1323373"/>
            <a:satOff val="1492"/>
            <a:lumOff val="3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277" tIns="0" rIns="149277" bIns="0" numCol="1" spcCol="1270" anchor="ctr" anchorCtr="0">
          <a:noAutofit/>
        </a:bodyPr>
        <a:lstStyle/>
        <a:p>
          <a:pPr marL="0" lvl="0" indent="0" algn="l" defTabSz="2089150">
            <a:lnSpc>
              <a:spcPct val="90000"/>
            </a:lnSpc>
            <a:spcBef>
              <a:spcPct val="0"/>
            </a:spcBef>
            <a:spcAft>
              <a:spcPct val="35000"/>
            </a:spcAft>
            <a:buNone/>
          </a:pPr>
          <a:r>
            <a:rPr lang="en-US" sz="4700" b="1" kern="1200" dirty="0"/>
            <a:t>Coordinated Entry</a:t>
          </a:r>
          <a:endParaRPr lang="en-US" sz="4700" kern="1200" dirty="0">
            <a:latin typeface="+mn-lt"/>
          </a:endParaRPr>
        </a:p>
      </dsp:txBody>
      <dsp:txXfrm>
        <a:off x="349827" y="2655254"/>
        <a:ext cx="3813924" cy="125198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B9D082-DFC7-4757-A9B4-3B9CB6D25FFD}">
      <dsp:nvSpPr>
        <dsp:cNvPr id="0" name=""/>
        <dsp:cNvSpPr/>
      </dsp:nvSpPr>
      <dsp:spPr>
        <a:xfrm>
          <a:off x="938418" y="401284"/>
          <a:ext cx="1449604" cy="144960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FEE4217-F0E2-4726-9968-25C76B6DBEB6}">
      <dsp:nvSpPr>
        <dsp:cNvPr id="0" name=""/>
        <dsp:cNvSpPr/>
      </dsp:nvSpPr>
      <dsp:spPr>
        <a:xfrm>
          <a:off x="52549" y="2233845"/>
          <a:ext cx="322134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pPr>
          <a:r>
            <a:rPr lang="en-US" sz="1600" b="1" kern="1200" dirty="0"/>
            <a:t>Complete Universal Assessment with </a:t>
          </a:r>
          <a:br>
            <a:rPr lang="en-US" sz="1600" b="1" kern="1200" dirty="0"/>
          </a:br>
          <a:r>
            <a:rPr lang="en-US" sz="1600" b="1" kern="1200" dirty="0"/>
            <a:t>households experiencing literal homelessness </a:t>
          </a:r>
          <a:endParaRPr lang="en-US" sz="1600" kern="1200" dirty="0"/>
        </a:p>
      </dsp:txBody>
      <dsp:txXfrm>
        <a:off x="52549" y="2233845"/>
        <a:ext cx="3221343" cy="720000"/>
      </dsp:txXfrm>
    </dsp:sp>
    <dsp:sp modelId="{CFCA28A1-6885-4918-B551-78A6A0D9A5F0}">
      <dsp:nvSpPr>
        <dsp:cNvPr id="0" name=""/>
        <dsp:cNvSpPr/>
      </dsp:nvSpPr>
      <dsp:spPr>
        <a:xfrm>
          <a:off x="4723497" y="401284"/>
          <a:ext cx="1449604" cy="144960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B2C4922-7054-41CD-8585-92F23A1B59E7}">
      <dsp:nvSpPr>
        <dsp:cNvPr id="0" name=""/>
        <dsp:cNvSpPr/>
      </dsp:nvSpPr>
      <dsp:spPr>
        <a:xfrm>
          <a:off x="3837628" y="2233845"/>
          <a:ext cx="322134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pPr>
          <a:r>
            <a:rPr lang="en-US" sz="1600" b="1" kern="1200"/>
            <a:t>Record Assessment information into HMIS </a:t>
          </a:r>
          <a:endParaRPr lang="en-US" sz="1600" kern="1200"/>
        </a:p>
      </dsp:txBody>
      <dsp:txXfrm>
        <a:off x="3837628" y="2233845"/>
        <a:ext cx="3221343" cy="720000"/>
      </dsp:txXfrm>
    </dsp:sp>
    <dsp:sp modelId="{1B22C18B-CF5B-4F1E-BA58-0B8FBC866A92}">
      <dsp:nvSpPr>
        <dsp:cNvPr id="0" name=""/>
        <dsp:cNvSpPr/>
      </dsp:nvSpPr>
      <dsp:spPr>
        <a:xfrm>
          <a:off x="8508576" y="401284"/>
          <a:ext cx="1449604" cy="144960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269C32F-B1C1-44DB-A8C1-078DC5E88F2B}">
      <dsp:nvSpPr>
        <dsp:cNvPr id="0" name=""/>
        <dsp:cNvSpPr/>
      </dsp:nvSpPr>
      <dsp:spPr>
        <a:xfrm>
          <a:off x="7622707" y="2233845"/>
          <a:ext cx="322134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pPr>
          <a:r>
            <a:rPr lang="en-US" sz="1600" b="1" kern="1200"/>
            <a:t>Participate in case conferencing meetings at Service Hub Level, as needed and appropriate </a:t>
          </a:r>
          <a:endParaRPr lang="en-US" sz="1600" kern="1200"/>
        </a:p>
      </dsp:txBody>
      <dsp:txXfrm>
        <a:off x="7622707" y="2233845"/>
        <a:ext cx="3221343" cy="72000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31AF32-3969-4BDA-A365-76F15CAEE860}">
      <dsp:nvSpPr>
        <dsp:cNvPr id="0" name=""/>
        <dsp:cNvSpPr/>
      </dsp:nvSpPr>
      <dsp:spPr>
        <a:xfrm>
          <a:off x="0" y="256884"/>
          <a:ext cx="5641974" cy="105651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b="1" kern="1200" dirty="0"/>
            <a:t>A standardized assessment tool and approach is used uniformly across access points </a:t>
          </a:r>
          <a:br>
            <a:rPr lang="en-US" sz="2100" b="1" kern="1200" dirty="0"/>
          </a:br>
          <a:endParaRPr lang="en-US" sz="2100" kern="1200" dirty="0"/>
        </a:p>
      </dsp:txBody>
      <dsp:txXfrm>
        <a:off x="51575" y="308459"/>
        <a:ext cx="5538824" cy="953360"/>
      </dsp:txXfrm>
    </dsp:sp>
    <dsp:sp modelId="{602807A4-688B-4A68-B864-B1EA1C5A58BA}">
      <dsp:nvSpPr>
        <dsp:cNvPr id="0" name=""/>
        <dsp:cNvSpPr/>
      </dsp:nvSpPr>
      <dsp:spPr>
        <a:xfrm>
          <a:off x="0" y="1373875"/>
          <a:ext cx="5641974" cy="1056510"/>
        </a:xfrm>
        <a:prstGeom prst="roundRect">
          <a:avLst/>
        </a:prstGeom>
        <a:solidFill>
          <a:schemeClr val="accent2">
            <a:hueOff val="-441124"/>
            <a:satOff val="497"/>
            <a:lumOff val="117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b="1" kern="1200"/>
            <a:t>Allows for participant autonomy</a:t>
          </a:r>
          <a:br>
            <a:rPr lang="en-US" sz="2100" b="1" kern="1200"/>
          </a:br>
          <a:r>
            <a:rPr lang="en-US" sz="2100" b="1" kern="1200"/>
            <a:t> </a:t>
          </a:r>
          <a:endParaRPr lang="en-US" sz="2100" kern="1200"/>
        </a:p>
      </dsp:txBody>
      <dsp:txXfrm>
        <a:off x="51575" y="1425450"/>
        <a:ext cx="5538824" cy="953360"/>
      </dsp:txXfrm>
    </dsp:sp>
    <dsp:sp modelId="{A6046AAD-3496-4CC5-B8D9-99C31BF89097}">
      <dsp:nvSpPr>
        <dsp:cNvPr id="0" name=""/>
        <dsp:cNvSpPr/>
      </dsp:nvSpPr>
      <dsp:spPr>
        <a:xfrm>
          <a:off x="0" y="2490864"/>
          <a:ext cx="5641974" cy="1056510"/>
        </a:xfrm>
        <a:prstGeom prst="roundRect">
          <a:avLst/>
        </a:prstGeom>
        <a:solidFill>
          <a:schemeClr val="accent2">
            <a:hueOff val="-882249"/>
            <a:satOff val="995"/>
            <a:lumOff val="235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b="1" kern="1200"/>
            <a:t>Annual assessor training</a:t>
          </a:r>
          <a:br>
            <a:rPr lang="en-US" sz="2100" b="1" kern="1200"/>
          </a:br>
          <a:endParaRPr lang="en-US" sz="2100" kern="1200"/>
        </a:p>
      </dsp:txBody>
      <dsp:txXfrm>
        <a:off x="51575" y="2542439"/>
        <a:ext cx="5538824" cy="953360"/>
      </dsp:txXfrm>
    </dsp:sp>
    <dsp:sp modelId="{B6826A87-F4C7-49C8-BA96-5B4C70120092}">
      <dsp:nvSpPr>
        <dsp:cNvPr id="0" name=""/>
        <dsp:cNvSpPr/>
      </dsp:nvSpPr>
      <dsp:spPr>
        <a:xfrm>
          <a:off x="0" y="3607855"/>
          <a:ext cx="5641974" cy="1056510"/>
        </a:xfrm>
        <a:prstGeom prst="roundRect">
          <a:avLst/>
        </a:prstGeom>
        <a:solidFill>
          <a:schemeClr val="accent2">
            <a:hueOff val="-1323373"/>
            <a:satOff val="1492"/>
            <a:lumOff val="3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US" sz="2100" b="1" kern="1200"/>
            <a:t>Phased approach to collect only what is needed, build off information you collected in previous phase </a:t>
          </a:r>
          <a:endParaRPr lang="en-US" sz="2100" kern="1200"/>
        </a:p>
      </dsp:txBody>
      <dsp:txXfrm>
        <a:off x="51575" y="3659430"/>
        <a:ext cx="5538824" cy="95336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112A50-6E79-4121-A818-B13D284E7291}">
      <dsp:nvSpPr>
        <dsp:cNvPr id="0" name=""/>
        <dsp:cNvSpPr/>
      </dsp:nvSpPr>
      <dsp:spPr>
        <a:xfrm>
          <a:off x="0" y="421134"/>
          <a:ext cx="5641974" cy="199485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b="1" kern="1200"/>
            <a:t>Establish a way to ensure housing resources are offered to participants based on their unique needs and preferences.</a:t>
          </a:r>
          <a:endParaRPr lang="en-US" sz="3100" kern="1200"/>
        </a:p>
      </dsp:txBody>
      <dsp:txXfrm>
        <a:off x="97381" y="518515"/>
        <a:ext cx="5447212" cy="1800088"/>
      </dsp:txXfrm>
    </dsp:sp>
    <dsp:sp modelId="{D5FB7A84-655B-437F-BB10-830551DB0ADD}">
      <dsp:nvSpPr>
        <dsp:cNvPr id="0" name=""/>
        <dsp:cNvSpPr/>
      </dsp:nvSpPr>
      <dsp:spPr>
        <a:xfrm>
          <a:off x="0" y="2505264"/>
          <a:ext cx="5641974" cy="1994850"/>
        </a:xfrm>
        <a:prstGeom prst="roundRect">
          <a:avLst/>
        </a:prstGeom>
        <a:solidFill>
          <a:schemeClr val="accent2">
            <a:hueOff val="-1323373"/>
            <a:satOff val="1492"/>
            <a:lumOff val="3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US" sz="3100" b="1" kern="1200"/>
            <a:t>Most CoC’s have limited housing resources – how do we decide who is referred to an opening first?</a:t>
          </a:r>
          <a:endParaRPr lang="en-US" sz="3100" kern="1200"/>
        </a:p>
      </dsp:txBody>
      <dsp:txXfrm>
        <a:off x="97381" y="2602645"/>
        <a:ext cx="5447212" cy="1800088"/>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D1C2F8-35C5-4166-8550-197140FC5E4F}">
      <dsp:nvSpPr>
        <dsp:cNvPr id="0" name=""/>
        <dsp:cNvSpPr/>
      </dsp:nvSpPr>
      <dsp:spPr>
        <a:xfrm>
          <a:off x="360362" y="0"/>
          <a:ext cx="4921250" cy="4921250"/>
        </a:xfrm>
        <a:prstGeom prst="quadArrow">
          <a:avLst>
            <a:gd name="adj1" fmla="val 2000"/>
            <a:gd name="adj2" fmla="val 4000"/>
            <a:gd name="adj3" fmla="val 5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155DA53-C3C5-4613-932D-A501E0F219BB}">
      <dsp:nvSpPr>
        <dsp:cNvPr id="0" name=""/>
        <dsp:cNvSpPr/>
      </dsp:nvSpPr>
      <dsp:spPr>
        <a:xfrm>
          <a:off x="680243" y="319881"/>
          <a:ext cx="1968500" cy="196850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Participants are prioritized for long-term housing resources by assessing their length of time homeless (LOTH) along with the following additional factors: </a:t>
          </a:r>
          <a:endParaRPr lang="en-US" sz="1400" kern="1200" dirty="0"/>
        </a:p>
      </dsp:txBody>
      <dsp:txXfrm>
        <a:off x="776337" y="415975"/>
        <a:ext cx="1776312" cy="1776312"/>
      </dsp:txXfrm>
    </dsp:sp>
    <dsp:sp modelId="{4D613AEA-3556-4A68-8A2E-EA9F119A92F9}">
      <dsp:nvSpPr>
        <dsp:cNvPr id="0" name=""/>
        <dsp:cNvSpPr/>
      </dsp:nvSpPr>
      <dsp:spPr>
        <a:xfrm>
          <a:off x="2993231" y="319881"/>
          <a:ext cx="1968500" cy="1968500"/>
        </a:xfrm>
        <a:prstGeom prst="roundRect">
          <a:avLst/>
        </a:prstGeom>
        <a:solidFill>
          <a:schemeClr val="accent2">
            <a:hueOff val="-441124"/>
            <a:satOff val="497"/>
            <a:lumOff val="117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a:t>People with a “Long-Term Stayer Status” </a:t>
          </a:r>
          <a:r>
            <a:rPr lang="en-US" sz="1400" b="1" i="1" kern="1200"/>
            <a:t>– 6 months or longer literally homeless in the past year</a:t>
          </a:r>
          <a:r>
            <a:rPr lang="en-US" sz="1400" b="1" kern="1200"/>
            <a:t> </a:t>
          </a:r>
          <a:endParaRPr lang="en-US" sz="1400" kern="1200"/>
        </a:p>
      </dsp:txBody>
      <dsp:txXfrm>
        <a:off x="3089325" y="415975"/>
        <a:ext cx="1776312" cy="1776312"/>
      </dsp:txXfrm>
    </dsp:sp>
    <dsp:sp modelId="{2D1B6D7B-ACB0-4D2E-B019-CA6859471FE0}">
      <dsp:nvSpPr>
        <dsp:cNvPr id="0" name=""/>
        <dsp:cNvSpPr/>
      </dsp:nvSpPr>
      <dsp:spPr>
        <a:xfrm>
          <a:off x="680243" y="2632868"/>
          <a:ext cx="1968500" cy="1968500"/>
        </a:xfrm>
        <a:prstGeom prst="roundRect">
          <a:avLst/>
        </a:prstGeom>
        <a:solidFill>
          <a:schemeClr val="accent2">
            <a:hueOff val="-882249"/>
            <a:satOff val="995"/>
            <a:lumOff val="235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dirty="0"/>
            <a:t>People actively fleeing domestic violence </a:t>
          </a:r>
          <a:endParaRPr lang="en-US" sz="1400" kern="1200" dirty="0"/>
        </a:p>
      </dsp:txBody>
      <dsp:txXfrm>
        <a:off x="776337" y="2728962"/>
        <a:ext cx="1776312" cy="1776312"/>
      </dsp:txXfrm>
    </dsp:sp>
    <dsp:sp modelId="{43C7818C-4B7C-4AEA-B49A-9DC1DA2C6A50}">
      <dsp:nvSpPr>
        <dsp:cNvPr id="0" name=""/>
        <dsp:cNvSpPr/>
      </dsp:nvSpPr>
      <dsp:spPr>
        <a:xfrm>
          <a:off x="2993231" y="2632868"/>
          <a:ext cx="1968500" cy="1968500"/>
        </a:xfrm>
        <a:prstGeom prst="roundRect">
          <a:avLst/>
        </a:prstGeom>
        <a:solidFill>
          <a:schemeClr val="accent2">
            <a:hueOff val="-1323373"/>
            <a:satOff val="1492"/>
            <a:lumOff val="3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1" kern="1200"/>
            <a:t>People experiencing unsheltered homelessness</a:t>
          </a:r>
          <a:endParaRPr lang="en-US" sz="1400" kern="1200"/>
        </a:p>
      </dsp:txBody>
      <dsp:txXfrm>
        <a:off x="3089325" y="2728962"/>
        <a:ext cx="1776312" cy="17763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A0F395-5E6F-4CD6-A040-0D03B0BE52C2}">
      <dsp:nvSpPr>
        <dsp:cNvPr id="0" name=""/>
        <dsp:cNvSpPr/>
      </dsp:nvSpPr>
      <dsp:spPr>
        <a:xfrm>
          <a:off x="0" y="0"/>
          <a:ext cx="5641974" cy="0"/>
        </a:xfrm>
        <a:prstGeom prst="line">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52013BB-D2B4-49AD-B252-4BCC65173426}">
      <dsp:nvSpPr>
        <dsp:cNvPr id="0" name=""/>
        <dsp:cNvSpPr/>
      </dsp:nvSpPr>
      <dsp:spPr>
        <a:xfrm>
          <a:off x="0" y="0"/>
          <a:ext cx="5641974" cy="12303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dirty="0"/>
            <a:t>The annual Point in Time Count is a required methodology of getting the most accurate snapshot statewide of how many people are experienced sheltered and unsheltered homelessness on a specific night of the year. This year the dedicated night is January 19th. We are able to survey for the following four days 20,21,22,23.</a:t>
          </a:r>
        </a:p>
      </dsp:txBody>
      <dsp:txXfrm>
        <a:off x="0" y="0"/>
        <a:ext cx="5641974" cy="1230312"/>
      </dsp:txXfrm>
    </dsp:sp>
    <dsp:sp modelId="{3DFDA358-DA96-4DB7-85A7-A1F2CFEC844E}">
      <dsp:nvSpPr>
        <dsp:cNvPr id="0" name=""/>
        <dsp:cNvSpPr/>
      </dsp:nvSpPr>
      <dsp:spPr>
        <a:xfrm>
          <a:off x="0" y="1230312"/>
          <a:ext cx="5641974" cy="0"/>
        </a:xfrm>
        <a:prstGeom prst="line">
          <a:avLst/>
        </a:prstGeom>
        <a:solidFill>
          <a:schemeClr val="accent2">
            <a:hueOff val="-441124"/>
            <a:satOff val="497"/>
            <a:lumOff val="1177"/>
            <a:alphaOff val="0"/>
          </a:schemeClr>
        </a:solidFill>
        <a:ln w="15875" cap="flat" cmpd="sng" algn="ctr">
          <a:solidFill>
            <a:schemeClr val="accent2">
              <a:hueOff val="-441124"/>
              <a:satOff val="497"/>
              <a:lumOff val="117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D97C462-E6F5-4CD1-8C8F-20FA18788D26}">
      <dsp:nvSpPr>
        <dsp:cNvPr id="0" name=""/>
        <dsp:cNvSpPr/>
      </dsp:nvSpPr>
      <dsp:spPr>
        <a:xfrm>
          <a:off x="0" y="1230312"/>
          <a:ext cx="5641974" cy="12303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kern="1200" dirty="0"/>
            <a:t>This count is a huge factor in how congress and HUD look at allocating resources for programs, staffing, and housing projects that target those who have experienced homelessness.</a:t>
          </a:r>
        </a:p>
      </dsp:txBody>
      <dsp:txXfrm>
        <a:off x="0" y="1230312"/>
        <a:ext cx="5641974" cy="1230312"/>
      </dsp:txXfrm>
    </dsp:sp>
    <dsp:sp modelId="{89DFFB4D-AD7E-4C47-8555-442275E19DB2}">
      <dsp:nvSpPr>
        <dsp:cNvPr id="0" name=""/>
        <dsp:cNvSpPr/>
      </dsp:nvSpPr>
      <dsp:spPr>
        <a:xfrm>
          <a:off x="0" y="2460625"/>
          <a:ext cx="5641974" cy="0"/>
        </a:xfrm>
        <a:prstGeom prst="line">
          <a:avLst/>
        </a:prstGeom>
        <a:solidFill>
          <a:schemeClr val="accent2">
            <a:hueOff val="-882249"/>
            <a:satOff val="995"/>
            <a:lumOff val="2353"/>
            <a:alphaOff val="0"/>
          </a:schemeClr>
        </a:solidFill>
        <a:ln w="15875" cap="flat" cmpd="sng" algn="ctr">
          <a:solidFill>
            <a:schemeClr val="accent2">
              <a:hueOff val="-882249"/>
              <a:satOff val="995"/>
              <a:lumOff val="235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9BE95F2-2205-432F-92CB-0E1288954D58}">
      <dsp:nvSpPr>
        <dsp:cNvPr id="0" name=""/>
        <dsp:cNvSpPr/>
      </dsp:nvSpPr>
      <dsp:spPr>
        <a:xfrm>
          <a:off x="0" y="2460625"/>
          <a:ext cx="5641974" cy="12303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kern="1200" dirty="0"/>
            <a:t>The methodology used is to have volunteers canvas a given area and ask those experiencing unsheltered homelessness (sheltering somewhere not meant for human habitation such as a vehicle, in a tent in winter, in a doorway, </a:t>
          </a:r>
          <a:r>
            <a:rPr lang="en-US" sz="1700" b="1" kern="1200" dirty="0" err="1"/>
            <a:t>etc</a:t>
          </a:r>
          <a:r>
            <a:rPr lang="en-US" sz="1700" b="1" kern="1200" dirty="0"/>
            <a:t>) the approved survey curated by the state Continuum of Care.</a:t>
          </a:r>
        </a:p>
      </dsp:txBody>
      <dsp:txXfrm>
        <a:off x="0" y="2460625"/>
        <a:ext cx="5641974" cy="1230312"/>
      </dsp:txXfrm>
    </dsp:sp>
    <dsp:sp modelId="{07BF32BA-34B7-482B-905D-D4A0A26670D2}">
      <dsp:nvSpPr>
        <dsp:cNvPr id="0" name=""/>
        <dsp:cNvSpPr/>
      </dsp:nvSpPr>
      <dsp:spPr>
        <a:xfrm>
          <a:off x="0" y="3690937"/>
          <a:ext cx="5641974" cy="0"/>
        </a:xfrm>
        <a:prstGeom prst="line">
          <a:avLst/>
        </a:prstGeom>
        <a:solidFill>
          <a:schemeClr val="accent2">
            <a:hueOff val="-1323373"/>
            <a:satOff val="1492"/>
            <a:lumOff val="3530"/>
            <a:alphaOff val="0"/>
          </a:schemeClr>
        </a:solidFill>
        <a:ln w="15875" cap="flat" cmpd="sng" algn="ctr">
          <a:solidFill>
            <a:schemeClr val="accent2">
              <a:hueOff val="-1323373"/>
              <a:satOff val="1492"/>
              <a:lumOff val="353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F54D9C1-7AA2-40B0-995D-5789EB4A30C3}">
      <dsp:nvSpPr>
        <dsp:cNvPr id="0" name=""/>
        <dsp:cNvSpPr/>
      </dsp:nvSpPr>
      <dsp:spPr>
        <a:xfrm>
          <a:off x="0" y="3690937"/>
          <a:ext cx="5641974" cy="12303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n-US" sz="1700" b="1" kern="1200" dirty="0"/>
            <a:t>These surveys are then tallied and submitted by </a:t>
          </a:r>
          <a:r>
            <a:rPr lang="en-US" sz="1700" b="1" kern="1200" dirty="0" err="1"/>
            <a:t>Mainehousing</a:t>
          </a:r>
          <a:r>
            <a:rPr lang="en-US" sz="1700" b="1" kern="1200" dirty="0"/>
            <a:t> to HUD. </a:t>
          </a:r>
        </a:p>
      </dsp:txBody>
      <dsp:txXfrm>
        <a:off x="0" y="3690937"/>
        <a:ext cx="5641974" cy="123031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F34A13-9E00-46F8-BEBD-3278A8A2AD76}">
      <dsp:nvSpPr>
        <dsp:cNvPr id="0" name=""/>
        <dsp:cNvSpPr/>
      </dsp:nvSpPr>
      <dsp:spPr>
        <a:xfrm>
          <a:off x="0" y="43129"/>
          <a:ext cx="5641974" cy="2393015"/>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b="1" kern="1200" dirty="0"/>
            <a:t>There are various ways to be involved with the Point in Time Count. Doing donation drives for warming kit materials, hosting community meals during the week of the count, and surveying unsheltered community members</a:t>
          </a:r>
        </a:p>
      </dsp:txBody>
      <dsp:txXfrm>
        <a:off x="116817" y="159946"/>
        <a:ext cx="5408340" cy="2159381"/>
      </dsp:txXfrm>
    </dsp:sp>
    <dsp:sp modelId="{1302A0DC-92EB-4B2F-A482-9BCC5E460070}">
      <dsp:nvSpPr>
        <dsp:cNvPr id="0" name=""/>
        <dsp:cNvSpPr/>
      </dsp:nvSpPr>
      <dsp:spPr>
        <a:xfrm>
          <a:off x="0" y="2485104"/>
          <a:ext cx="5641974" cy="2393015"/>
        </a:xfrm>
        <a:prstGeom prst="roundRect">
          <a:avLst/>
        </a:prstGeom>
        <a:solidFill>
          <a:schemeClr val="accent2">
            <a:hueOff val="-1323373"/>
            <a:satOff val="1492"/>
            <a:lumOff val="3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b="1" i="0" kern="1200" dirty="0"/>
            <a:t>There will be a donation flyer with a wish list of items that can be purchased online and mailed directly to drop off locations that include </a:t>
          </a:r>
          <a:r>
            <a:rPr lang="en-US" sz="1700" b="1" i="0" kern="1200" dirty="0" err="1"/>
            <a:t>Kaydenz</a:t>
          </a:r>
          <a:r>
            <a:rPr lang="en-US" sz="1700" b="1" i="0" kern="1200" dirty="0"/>
            <a:t> Kitchen and Community Concepts Blake Street location. Other local drop off locations are welcomed to be add by collaborating with the hub coordinator.</a:t>
          </a:r>
        </a:p>
        <a:p>
          <a:pPr marL="0" lvl="0" indent="0" algn="l" defTabSz="755650">
            <a:lnSpc>
              <a:spcPct val="90000"/>
            </a:lnSpc>
            <a:spcBef>
              <a:spcPct val="0"/>
            </a:spcBef>
            <a:spcAft>
              <a:spcPct val="35000"/>
            </a:spcAft>
            <a:buNone/>
          </a:pPr>
          <a:r>
            <a:rPr lang="en-US" sz="1700" b="1" i="0" kern="1200" dirty="0"/>
            <a:t>To sign up and volunteer please visit the Maine Homeless Planning Site. The far right header will lead to the Point in Time sign up.</a:t>
          </a:r>
        </a:p>
      </dsp:txBody>
      <dsp:txXfrm>
        <a:off x="116817" y="2601921"/>
        <a:ext cx="5408340" cy="215938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A8A7C1-5873-4445-BAD9-3674FD5E3A0C}">
      <dsp:nvSpPr>
        <dsp:cNvPr id="0" name=""/>
        <dsp:cNvSpPr/>
      </dsp:nvSpPr>
      <dsp:spPr>
        <a:xfrm>
          <a:off x="1186" y="623092"/>
          <a:ext cx="4627566" cy="2776539"/>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b="1" kern="1200" dirty="0"/>
            <a:t>In hub 4 unhoused community members are counted in areas they are willingly engaging, which provides a safer environment for everyone as well as dignity to those being surveyed.</a:t>
          </a:r>
          <a:endParaRPr lang="en-US" sz="2700" kern="1200" dirty="0"/>
        </a:p>
      </dsp:txBody>
      <dsp:txXfrm>
        <a:off x="1186" y="623092"/>
        <a:ext cx="4627566" cy="2776539"/>
      </dsp:txXfrm>
    </dsp:sp>
    <dsp:sp modelId="{FFAD2EE3-AC20-4C24-B5DD-2A6F63FB3289}">
      <dsp:nvSpPr>
        <dsp:cNvPr id="0" name=""/>
        <dsp:cNvSpPr/>
      </dsp:nvSpPr>
      <dsp:spPr>
        <a:xfrm>
          <a:off x="5091509" y="623092"/>
          <a:ext cx="4627566" cy="2776539"/>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b="1" i="0" kern="1200" dirty="0"/>
            <a:t>Potential survey location include; The Drop In Center, Trinity Center, Warming Center, Libraries, hospitals, General Assistance Offices and other known service locations.</a:t>
          </a:r>
        </a:p>
      </dsp:txBody>
      <dsp:txXfrm>
        <a:off x="5091509" y="623092"/>
        <a:ext cx="4627566" cy="277653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760096-44A3-405D-993B-7B29963C26A3}">
      <dsp:nvSpPr>
        <dsp:cNvPr id="0" name=""/>
        <dsp:cNvSpPr/>
      </dsp:nvSpPr>
      <dsp:spPr>
        <a:xfrm>
          <a:off x="276926" y="23126"/>
          <a:ext cx="1369252" cy="1369252"/>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0FFA880-50FB-4743-8347-B83B3BB438DC}">
      <dsp:nvSpPr>
        <dsp:cNvPr id="0" name=""/>
        <dsp:cNvSpPr/>
      </dsp:nvSpPr>
      <dsp:spPr>
        <a:xfrm>
          <a:off x="564469" y="310669"/>
          <a:ext cx="794166" cy="79416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079E6C9-4FD8-4811-BA68-771CFBC35F6A}">
      <dsp:nvSpPr>
        <dsp:cNvPr id="0" name=""/>
        <dsp:cNvSpPr/>
      </dsp:nvSpPr>
      <dsp:spPr>
        <a:xfrm>
          <a:off x="1939590" y="23126"/>
          <a:ext cx="3227523" cy="13692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44550">
            <a:lnSpc>
              <a:spcPct val="100000"/>
            </a:lnSpc>
            <a:spcBef>
              <a:spcPct val="0"/>
            </a:spcBef>
            <a:spcAft>
              <a:spcPct val="35000"/>
            </a:spcAft>
            <a:buNone/>
          </a:pPr>
          <a:r>
            <a:rPr lang="en-US" sz="1900" b="1" kern="1200"/>
            <a:t>A CoC’s approach to organizing and providing services &amp; housing resources to people experiencing a housing crisis within a geographic area.</a:t>
          </a:r>
          <a:endParaRPr lang="en-US" sz="1900" kern="1200"/>
        </a:p>
      </dsp:txBody>
      <dsp:txXfrm>
        <a:off x="1939590" y="23126"/>
        <a:ext cx="3227523" cy="1369252"/>
      </dsp:txXfrm>
    </dsp:sp>
    <dsp:sp modelId="{B7983E53-9685-426D-BEDD-66598709DA34}">
      <dsp:nvSpPr>
        <dsp:cNvPr id="0" name=""/>
        <dsp:cNvSpPr/>
      </dsp:nvSpPr>
      <dsp:spPr>
        <a:xfrm>
          <a:off x="5729485" y="23126"/>
          <a:ext cx="1369252" cy="1369252"/>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E527BBF-7921-4E92-A48A-0D45022D0842}">
      <dsp:nvSpPr>
        <dsp:cNvPr id="0" name=""/>
        <dsp:cNvSpPr/>
      </dsp:nvSpPr>
      <dsp:spPr>
        <a:xfrm>
          <a:off x="6017028" y="310669"/>
          <a:ext cx="794166" cy="79416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64F53A5-4FB1-438E-A9F4-CB764D725710}">
      <dsp:nvSpPr>
        <dsp:cNvPr id="0" name=""/>
        <dsp:cNvSpPr/>
      </dsp:nvSpPr>
      <dsp:spPr>
        <a:xfrm>
          <a:off x="7392149" y="23126"/>
          <a:ext cx="3227523" cy="13692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44550">
            <a:lnSpc>
              <a:spcPct val="100000"/>
            </a:lnSpc>
            <a:spcBef>
              <a:spcPct val="0"/>
            </a:spcBef>
            <a:spcAft>
              <a:spcPct val="35000"/>
            </a:spcAft>
            <a:buNone/>
          </a:pPr>
          <a:r>
            <a:rPr lang="en-US" sz="1900" b="1" kern="1200"/>
            <a:t>Rapid, effective, and consistent matching of participants to housing resources</a:t>
          </a:r>
          <a:br>
            <a:rPr lang="en-US" sz="1900" b="1" kern="1200"/>
          </a:br>
          <a:endParaRPr lang="en-US" sz="1900" kern="1200"/>
        </a:p>
      </dsp:txBody>
      <dsp:txXfrm>
        <a:off x="7392149" y="23126"/>
        <a:ext cx="3227523" cy="1369252"/>
      </dsp:txXfrm>
    </dsp:sp>
    <dsp:sp modelId="{490EE6EE-372C-4295-BC98-155A4CEC7079}">
      <dsp:nvSpPr>
        <dsp:cNvPr id="0" name=""/>
        <dsp:cNvSpPr/>
      </dsp:nvSpPr>
      <dsp:spPr>
        <a:xfrm>
          <a:off x="276926" y="1962751"/>
          <a:ext cx="1369252" cy="1369252"/>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83A95F4-473A-400B-A312-E03978BA191B}">
      <dsp:nvSpPr>
        <dsp:cNvPr id="0" name=""/>
        <dsp:cNvSpPr/>
      </dsp:nvSpPr>
      <dsp:spPr>
        <a:xfrm>
          <a:off x="564469" y="2250294"/>
          <a:ext cx="794166" cy="79416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F14ADD2-EADC-4E6D-8A0F-842DE71D18E5}">
      <dsp:nvSpPr>
        <dsp:cNvPr id="0" name=""/>
        <dsp:cNvSpPr/>
      </dsp:nvSpPr>
      <dsp:spPr>
        <a:xfrm>
          <a:off x="1939590" y="1962751"/>
          <a:ext cx="3227523" cy="13692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44550">
            <a:lnSpc>
              <a:spcPct val="100000"/>
            </a:lnSpc>
            <a:spcBef>
              <a:spcPct val="0"/>
            </a:spcBef>
            <a:spcAft>
              <a:spcPct val="35000"/>
            </a:spcAft>
            <a:buNone/>
          </a:pPr>
          <a:r>
            <a:rPr lang="en-US" sz="1900" b="1" kern="1200" dirty="0"/>
            <a:t>A shift from a program-centered to person-centered system  </a:t>
          </a:r>
          <a:br>
            <a:rPr lang="en-US" sz="1900" b="1" kern="1200" dirty="0"/>
          </a:br>
          <a:endParaRPr lang="en-US" sz="1900" kern="1200" dirty="0"/>
        </a:p>
      </dsp:txBody>
      <dsp:txXfrm>
        <a:off x="1939590" y="1962751"/>
        <a:ext cx="3227523" cy="1369252"/>
      </dsp:txXfrm>
    </dsp:sp>
    <dsp:sp modelId="{1F3C8734-0EE0-4496-B5E6-27826E1120DD}">
      <dsp:nvSpPr>
        <dsp:cNvPr id="0" name=""/>
        <dsp:cNvSpPr/>
      </dsp:nvSpPr>
      <dsp:spPr>
        <a:xfrm>
          <a:off x="5729485" y="1962751"/>
          <a:ext cx="1369252" cy="1369252"/>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017EE1F-CAC5-4F6A-9BB7-0F27F4904FB4}">
      <dsp:nvSpPr>
        <dsp:cNvPr id="0" name=""/>
        <dsp:cNvSpPr/>
      </dsp:nvSpPr>
      <dsp:spPr>
        <a:xfrm>
          <a:off x="6017028" y="2250294"/>
          <a:ext cx="794166" cy="79416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E3FC74C-6A82-4BF8-B7AB-A50C50EE9D1C}">
      <dsp:nvSpPr>
        <dsp:cNvPr id="0" name=""/>
        <dsp:cNvSpPr/>
      </dsp:nvSpPr>
      <dsp:spPr>
        <a:xfrm>
          <a:off x="7392149" y="1962751"/>
          <a:ext cx="3227523" cy="13692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844550">
            <a:lnSpc>
              <a:spcPct val="100000"/>
            </a:lnSpc>
            <a:spcBef>
              <a:spcPct val="0"/>
            </a:spcBef>
            <a:spcAft>
              <a:spcPct val="35000"/>
            </a:spcAft>
            <a:buNone/>
          </a:pPr>
          <a:r>
            <a:rPr lang="en-US" sz="1900" b="1" kern="1200"/>
            <a:t>Not just “entry”; creating pathways with participants to exit to stable housing</a:t>
          </a:r>
          <a:endParaRPr lang="en-US" sz="1900" kern="1200"/>
        </a:p>
      </dsp:txBody>
      <dsp:txXfrm>
        <a:off x="7392149" y="1962751"/>
        <a:ext cx="3227523" cy="136925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E8F937-4B83-4452-92C8-A32FFCCAACFC}">
      <dsp:nvSpPr>
        <dsp:cNvPr id="0" name=""/>
        <dsp:cNvSpPr/>
      </dsp:nvSpPr>
      <dsp:spPr>
        <a:xfrm>
          <a:off x="3192" y="31369"/>
          <a:ext cx="2532608" cy="1519564"/>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endParaRPr lang="en-US" sz="2100" kern="1200" dirty="0"/>
        </a:p>
        <a:p>
          <a:pPr marL="171450" lvl="1" indent="-171450" algn="l" defTabSz="711200">
            <a:lnSpc>
              <a:spcPct val="90000"/>
            </a:lnSpc>
            <a:spcBef>
              <a:spcPct val="0"/>
            </a:spcBef>
            <a:spcAft>
              <a:spcPct val="15000"/>
            </a:spcAft>
            <a:buChar char="•"/>
          </a:pPr>
          <a:r>
            <a:rPr lang="en-US" sz="1600" kern="1200" dirty="0"/>
            <a:t>Be Person-Centered</a:t>
          </a:r>
        </a:p>
      </dsp:txBody>
      <dsp:txXfrm>
        <a:off x="3192" y="31369"/>
        <a:ext cx="2532608" cy="1519564"/>
      </dsp:txXfrm>
    </dsp:sp>
    <dsp:sp modelId="{7451B376-2222-41DE-8CD4-A1347D2C87DB}">
      <dsp:nvSpPr>
        <dsp:cNvPr id="0" name=""/>
        <dsp:cNvSpPr/>
      </dsp:nvSpPr>
      <dsp:spPr>
        <a:xfrm>
          <a:off x="2789061" y="31369"/>
          <a:ext cx="2532608" cy="1519564"/>
        </a:xfrm>
        <a:prstGeom prst="rect">
          <a:avLst/>
        </a:prstGeom>
        <a:solidFill>
          <a:schemeClr val="accent2">
            <a:hueOff val="-189053"/>
            <a:satOff val="213"/>
            <a:lumOff val="50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endParaRPr lang="en-US" sz="2100" kern="1200" dirty="0"/>
        </a:p>
        <a:p>
          <a:pPr marL="171450" lvl="1" indent="-171450" algn="l" defTabSz="711200">
            <a:lnSpc>
              <a:spcPct val="90000"/>
            </a:lnSpc>
            <a:spcBef>
              <a:spcPct val="0"/>
            </a:spcBef>
            <a:spcAft>
              <a:spcPct val="15000"/>
            </a:spcAft>
            <a:buChar char="•"/>
          </a:pPr>
          <a:r>
            <a:rPr lang="en-US" sz="1600" kern="1200" dirty="0"/>
            <a:t>Ensure swift &amp; steadfast movement</a:t>
          </a:r>
        </a:p>
      </dsp:txBody>
      <dsp:txXfrm>
        <a:off x="2789061" y="31369"/>
        <a:ext cx="2532608" cy="1519564"/>
      </dsp:txXfrm>
    </dsp:sp>
    <dsp:sp modelId="{17631A10-6AC5-41CA-A23A-F60E10DC63A1}">
      <dsp:nvSpPr>
        <dsp:cNvPr id="0" name=""/>
        <dsp:cNvSpPr/>
      </dsp:nvSpPr>
      <dsp:spPr>
        <a:xfrm>
          <a:off x="5574930" y="31369"/>
          <a:ext cx="2532608" cy="1519564"/>
        </a:xfrm>
        <a:prstGeom prst="rect">
          <a:avLst/>
        </a:prstGeom>
        <a:solidFill>
          <a:schemeClr val="accent2">
            <a:hueOff val="-378107"/>
            <a:satOff val="426"/>
            <a:lumOff val="1009"/>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endParaRPr lang="en-US" sz="2100" kern="1200" dirty="0"/>
        </a:p>
        <a:p>
          <a:pPr marL="171450" lvl="1" indent="-171450" algn="l" defTabSz="711200">
            <a:lnSpc>
              <a:spcPct val="90000"/>
            </a:lnSpc>
            <a:spcBef>
              <a:spcPct val="0"/>
            </a:spcBef>
            <a:spcAft>
              <a:spcPct val="15000"/>
            </a:spcAft>
            <a:buChar char="•"/>
          </a:pPr>
          <a:r>
            <a:rPr lang="en-US" sz="1600" kern="1200" dirty="0"/>
            <a:t>Use  progressive methods - only ask what is necessary</a:t>
          </a:r>
        </a:p>
      </dsp:txBody>
      <dsp:txXfrm>
        <a:off x="5574930" y="31369"/>
        <a:ext cx="2532608" cy="1519564"/>
      </dsp:txXfrm>
    </dsp:sp>
    <dsp:sp modelId="{D1471085-52CF-4060-B155-186BD34DF042}">
      <dsp:nvSpPr>
        <dsp:cNvPr id="0" name=""/>
        <dsp:cNvSpPr/>
      </dsp:nvSpPr>
      <dsp:spPr>
        <a:xfrm>
          <a:off x="8360799" y="31369"/>
          <a:ext cx="2532608" cy="1519564"/>
        </a:xfrm>
        <a:prstGeom prst="rect">
          <a:avLst/>
        </a:prstGeom>
        <a:solidFill>
          <a:schemeClr val="accent2">
            <a:hueOff val="-567160"/>
            <a:satOff val="639"/>
            <a:lumOff val="151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endParaRPr lang="en-US" sz="2100" kern="1200" dirty="0"/>
        </a:p>
        <a:p>
          <a:pPr marL="171450" lvl="1" indent="-171450" algn="l" defTabSz="711200">
            <a:lnSpc>
              <a:spcPct val="90000"/>
            </a:lnSpc>
            <a:spcBef>
              <a:spcPct val="0"/>
            </a:spcBef>
            <a:spcAft>
              <a:spcPct val="15000"/>
            </a:spcAft>
            <a:buChar char="•"/>
          </a:pPr>
          <a:r>
            <a:rPr lang="en-US" sz="1600" kern="1200" dirty="0"/>
            <a:t>Use culturally &amp; linguistically appropriate services</a:t>
          </a:r>
        </a:p>
      </dsp:txBody>
      <dsp:txXfrm>
        <a:off x="8360799" y="31369"/>
        <a:ext cx="2532608" cy="1519564"/>
      </dsp:txXfrm>
    </dsp:sp>
    <dsp:sp modelId="{9B4D41FE-3106-4969-9035-4AD41DF375D2}">
      <dsp:nvSpPr>
        <dsp:cNvPr id="0" name=""/>
        <dsp:cNvSpPr/>
      </dsp:nvSpPr>
      <dsp:spPr>
        <a:xfrm>
          <a:off x="3192" y="1804195"/>
          <a:ext cx="2532608" cy="1519564"/>
        </a:xfrm>
        <a:prstGeom prst="rect">
          <a:avLst/>
        </a:prstGeom>
        <a:solidFill>
          <a:schemeClr val="accent2">
            <a:hueOff val="-756213"/>
            <a:satOff val="853"/>
            <a:lumOff val="201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endParaRPr lang="en-US" sz="2100" kern="1200" dirty="0"/>
        </a:p>
        <a:p>
          <a:pPr marL="171450" lvl="1" indent="-171450" algn="l" defTabSz="711200">
            <a:lnSpc>
              <a:spcPct val="90000"/>
            </a:lnSpc>
            <a:spcBef>
              <a:spcPct val="0"/>
            </a:spcBef>
            <a:spcAft>
              <a:spcPct val="15000"/>
            </a:spcAft>
            <a:buChar char="•"/>
          </a:pPr>
          <a:r>
            <a:rPr lang="en-US" sz="1600" kern="1200" dirty="0"/>
            <a:t>Prioritize the people with the longest history of homelessness who may need the greatest support</a:t>
          </a:r>
        </a:p>
      </dsp:txBody>
      <dsp:txXfrm>
        <a:off x="3192" y="1804195"/>
        <a:ext cx="2532608" cy="1519564"/>
      </dsp:txXfrm>
    </dsp:sp>
    <dsp:sp modelId="{2AE774AA-9EE4-46E7-BE32-37847AE42373}">
      <dsp:nvSpPr>
        <dsp:cNvPr id="0" name=""/>
        <dsp:cNvSpPr/>
      </dsp:nvSpPr>
      <dsp:spPr>
        <a:xfrm>
          <a:off x="2789061" y="1804195"/>
          <a:ext cx="2532608" cy="1519564"/>
        </a:xfrm>
        <a:prstGeom prst="rect">
          <a:avLst/>
        </a:prstGeom>
        <a:solidFill>
          <a:schemeClr val="accent2">
            <a:hueOff val="-945266"/>
            <a:satOff val="1066"/>
            <a:lumOff val="252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endParaRPr lang="en-US" sz="2100" kern="1200" dirty="0"/>
        </a:p>
        <a:p>
          <a:pPr marL="171450" lvl="1" indent="-171450" algn="l" defTabSz="711200">
            <a:lnSpc>
              <a:spcPct val="90000"/>
            </a:lnSpc>
            <a:spcBef>
              <a:spcPct val="0"/>
            </a:spcBef>
            <a:spcAft>
              <a:spcPct val="15000"/>
            </a:spcAft>
            <a:buChar char="•"/>
          </a:pPr>
          <a:r>
            <a:rPr lang="en-US" sz="1600" kern="1200"/>
            <a:t>Be Data-Driven</a:t>
          </a:r>
        </a:p>
      </dsp:txBody>
      <dsp:txXfrm>
        <a:off x="2789061" y="1804195"/>
        <a:ext cx="2532608" cy="1519564"/>
      </dsp:txXfrm>
    </dsp:sp>
    <dsp:sp modelId="{4FE3D726-E95F-4430-BB8E-20901FBED95F}">
      <dsp:nvSpPr>
        <dsp:cNvPr id="0" name=""/>
        <dsp:cNvSpPr/>
      </dsp:nvSpPr>
      <dsp:spPr>
        <a:xfrm>
          <a:off x="5574930" y="1804195"/>
          <a:ext cx="2532608" cy="1519564"/>
        </a:xfrm>
        <a:prstGeom prst="rect">
          <a:avLst/>
        </a:prstGeom>
        <a:solidFill>
          <a:schemeClr val="accent2">
            <a:hueOff val="-1134320"/>
            <a:satOff val="1279"/>
            <a:lumOff val="3026"/>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endParaRPr lang="en-US" sz="2100" kern="1200" dirty="0"/>
        </a:p>
        <a:p>
          <a:pPr marL="171450" lvl="1" indent="-171450" algn="l" defTabSz="711200">
            <a:lnSpc>
              <a:spcPct val="90000"/>
            </a:lnSpc>
            <a:spcBef>
              <a:spcPct val="0"/>
            </a:spcBef>
            <a:spcAft>
              <a:spcPct val="15000"/>
            </a:spcAft>
            <a:buChar char="•"/>
          </a:pPr>
          <a:r>
            <a:rPr lang="en-US" sz="1600" kern="1200" dirty="0"/>
            <a:t>Use Low-Barrier accessibility</a:t>
          </a:r>
        </a:p>
      </dsp:txBody>
      <dsp:txXfrm>
        <a:off x="5574930" y="1804195"/>
        <a:ext cx="2532608" cy="1519564"/>
      </dsp:txXfrm>
    </dsp:sp>
    <dsp:sp modelId="{A9BABA8E-28F9-46EC-9D79-2C5C7F14963A}">
      <dsp:nvSpPr>
        <dsp:cNvPr id="0" name=""/>
        <dsp:cNvSpPr/>
      </dsp:nvSpPr>
      <dsp:spPr>
        <a:xfrm>
          <a:off x="8360799" y="1804195"/>
          <a:ext cx="2532608" cy="1519564"/>
        </a:xfrm>
        <a:prstGeom prst="rect">
          <a:avLst/>
        </a:prstGeom>
        <a:solidFill>
          <a:schemeClr val="accent2">
            <a:hueOff val="-1323373"/>
            <a:satOff val="1492"/>
            <a:lumOff val="3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endParaRPr lang="en-US" sz="2100" kern="1200" dirty="0"/>
        </a:p>
        <a:p>
          <a:pPr marL="171450" lvl="1" indent="-171450" algn="l" defTabSz="711200">
            <a:lnSpc>
              <a:spcPct val="90000"/>
            </a:lnSpc>
            <a:spcBef>
              <a:spcPct val="0"/>
            </a:spcBef>
            <a:spcAft>
              <a:spcPct val="15000"/>
            </a:spcAft>
            <a:buChar char="•"/>
          </a:pPr>
          <a:r>
            <a:rPr lang="en-US" sz="1600" kern="1200" dirty="0"/>
            <a:t>Advocate Housing First, not Housing Only, strategies</a:t>
          </a:r>
        </a:p>
      </dsp:txBody>
      <dsp:txXfrm>
        <a:off x="8360799" y="1804195"/>
        <a:ext cx="2532608" cy="151956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41C058-BFDE-417D-A428-906B5F05EF38}">
      <dsp:nvSpPr>
        <dsp:cNvPr id="0" name=""/>
        <dsp:cNvSpPr/>
      </dsp:nvSpPr>
      <dsp:spPr>
        <a:xfrm>
          <a:off x="0" y="0"/>
          <a:ext cx="8717280" cy="738128"/>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latin typeface="+mn-lt"/>
            </a:rPr>
            <a:t>Access</a:t>
          </a:r>
          <a:r>
            <a:rPr lang="en-US" sz="3400" kern="1200" dirty="0"/>
            <a:t>	</a:t>
          </a:r>
        </a:p>
      </dsp:txBody>
      <dsp:txXfrm>
        <a:off x="21619" y="21619"/>
        <a:ext cx="7858409" cy="694890"/>
      </dsp:txXfrm>
    </dsp:sp>
    <dsp:sp modelId="{E81B0803-8BE2-4604-9E44-D2CE2297DB4B}">
      <dsp:nvSpPr>
        <dsp:cNvPr id="0" name=""/>
        <dsp:cNvSpPr/>
      </dsp:nvSpPr>
      <dsp:spPr>
        <a:xfrm>
          <a:off x="730072" y="872333"/>
          <a:ext cx="8717280" cy="738128"/>
        </a:xfrm>
        <a:prstGeom prst="roundRect">
          <a:avLst>
            <a:gd name="adj" fmla="val 1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t>Assess</a:t>
          </a:r>
        </a:p>
      </dsp:txBody>
      <dsp:txXfrm>
        <a:off x="751691" y="893952"/>
        <a:ext cx="7464186" cy="694890"/>
      </dsp:txXfrm>
    </dsp:sp>
    <dsp:sp modelId="{6DD578AF-3D10-4CF5-925A-E903E9548B29}">
      <dsp:nvSpPr>
        <dsp:cNvPr id="0" name=""/>
        <dsp:cNvSpPr/>
      </dsp:nvSpPr>
      <dsp:spPr>
        <a:xfrm>
          <a:off x="1449247" y="1744667"/>
          <a:ext cx="8717280" cy="738128"/>
        </a:xfrm>
        <a:prstGeom prst="roundRect">
          <a:avLst>
            <a:gd name="adj" fmla="val 1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t>Refer</a:t>
          </a:r>
        </a:p>
      </dsp:txBody>
      <dsp:txXfrm>
        <a:off x="1470866" y="1766286"/>
        <a:ext cx="7475082" cy="694890"/>
      </dsp:txXfrm>
    </dsp:sp>
    <dsp:sp modelId="{393F1713-FF8B-43D5-9C02-B43DCB16CE48}">
      <dsp:nvSpPr>
        <dsp:cNvPr id="0" name=""/>
        <dsp:cNvSpPr/>
      </dsp:nvSpPr>
      <dsp:spPr>
        <a:xfrm>
          <a:off x="2179320" y="2617001"/>
          <a:ext cx="8717280" cy="738128"/>
        </a:xfrm>
        <a:prstGeom prst="roundRect">
          <a:avLst>
            <a:gd name="adj" fmla="val 10000"/>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marL="0" lvl="0" indent="0" algn="l" defTabSz="1511300">
            <a:lnSpc>
              <a:spcPct val="90000"/>
            </a:lnSpc>
            <a:spcBef>
              <a:spcPct val="0"/>
            </a:spcBef>
            <a:spcAft>
              <a:spcPct val="35000"/>
            </a:spcAft>
            <a:buNone/>
          </a:pPr>
          <a:r>
            <a:rPr lang="en-US" sz="3400" kern="1200" dirty="0"/>
            <a:t>Prioritize</a:t>
          </a:r>
        </a:p>
      </dsp:txBody>
      <dsp:txXfrm>
        <a:off x="2200939" y="2638620"/>
        <a:ext cx="7464186" cy="694890"/>
      </dsp:txXfrm>
    </dsp:sp>
    <dsp:sp modelId="{C2B08536-ED1C-4DA0-BEC7-DF27B7D1C898}">
      <dsp:nvSpPr>
        <dsp:cNvPr id="0" name=""/>
        <dsp:cNvSpPr/>
      </dsp:nvSpPr>
      <dsp:spPr>
        <a:xfrm>
          <a:off x="8237496" y="565339"/>
          <a:ext cx="479783" cy="479783"/>
        </a:xfrm>
        <a:prstGeom prst="downArrow">
          <a:avLst>
            <a:gd name="adj1" fmla="val 55000"/>
            <a:gd name="adj2" fmla="val 45000"/>
          </a:avLst>
        </a:prstGeom>
        <a:solidFill>
          <a:schemeClr val="accent2">
            <a:tint val="40000"/>
            <a:alpha val="90000"/>
            <a:hueOff val="0"/>
            <a:satOff val="0"/>
            <a:lumOff val="0"/>
            <a:alphaOff val="0"/>
          </a:schemeClr>
        </a:solidFill>
        <a:ln w="1587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8345447" y="565339"/>
        <a:ext cx="263881" cy="361037"/>
      </dsp:txXfrm>
    </dsp:sp>
    <dsp:sp modelId="{09A04E5B-CE89-4ECD-9E0B-BE244E83A7C1}">
      <dsp:nvSpPr>
        <dsp:cNvPr id="0" name=""/>
        <dsp:cNvSpPr/>
      </dsp:nvSpPr>
      <dsp:spPr>
        <a:xfrm>
          <a:off x="8967568" y="1437673"/>
          <a:ext cx="479783" cy="479783"/>
        </a:xfrm>
        <a:prstGeom prst="downArrow">
          <a:avLst>
            <a:gd name="adj1" fmla="val 55000"/>
            <a:gd name="adj2" fmla="val 45000"/>
          </a:avLst>
        </a:prstGeom>
        <a:solidFill>
          <a:schemeClr val="accent3">
            <a:tint val="40000"/>
            <a:alpha val="90000"/>
            <a:hueOff val="0"/>
            <a:satOff val="0"/>
            <a:lumOff val="0"/>
            <a:alphaOff val="0"/>
          </a:schemeClr>
        </a:solidFill>
        <a:ln w="15875"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9075519" y="1437673"/>
        <a:ext cx="263881" cy="361037"/>
      </dsp:txXfrm>
    </dsp:sp>
    <dsp:sp modelId="{0D16AC81-EB1E-4957-B8A2-18ADA91C60F2}">
      <dsp:nvSpPr>
        <dsp:cNvPr id="0" name=""/>
        <dsp:cNvSpPr/>
      </dsp:nvSpPr>
      <dsp:spPr>
        <a:xfrm>
          <a:off x="9686744" y="2310007"/>
          <a:ext cx="479783" cy="479783"/>
        </a:xfrm>
        <a:prstGeom prst="downArrow">
          <a:avLst>
            <a:gd name="adj1" fmla="val 55000"/>
            <a:gd name="adj2" fmla="val 45000"/>
          </a:avLst>
        </a:prstGeom>
        <a:solidFill>
          <a:schemeClr val="accent4">
            <a:tint val="40000"/>
            <a:alpha val="90000"/>
            <a:hueOff val="0"/>
            <a:satOff val="0"/>
            <a:lumOff val="0"/>
            <a:alphaOff val="0"/>
          </a:schemeClr>
        </a:solidFill>
        <a:ln w="15875"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9794695" y="2310007"/>
        <a:ext cx="263881" cy="36103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2EE8EB-7F44-46A8-B7A0-FA5F473D2D38}">
      <dsp:nvSpPr>
        <dsp:cNvPr id="0" name=""/>
        <dsp:cNvSpPr/>
      </dsp:nvSpPr>
      <dsp:spPr>
        <a:xfrm>
          <a:off x="0" y="292161"/>
          <a:ext cx="10896600" cy="1346523"/>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b="1" kern="1200"/>
            <a:t>Access refers to how people experiencing a housing crisis learn that coordinated entry exists and access crisis response services.</a:t>
          </a:r>
          <a:endParaRPr lang="en-US" sz="2700" kern="1200"/>
        </a:p>
      </dsp:txBody>
      <dsp:txXfrm>
        <a:off x="65732" y="357893"/>
        <a:ext cx="10765136" cy="1215059"/>
      </dsp:txXfrm>
    </dsp:sp>
    <dsp:sp modelId="{A8A8A98C-58B9-43C5-9DDB-C75E0EAEA401}">
      <dsp:nvSpPr>
        <dsp:cNvPr id="0" name=""/>
        <dsp:cNvSpPr/>
      </dsp:nvSpPr>
      <dsp:spPr>
        <a:xfrm>
          <a:off x="0" y="1716445"/>
          <a:ext cx="10896600" cy="1346523"/>
        </a:xfrm>
        <a:prstGeom prst="roundRect">
          <a:avLst/>
        </a:prstGeom>
        <a:solidFill>
          <a:schemeClr val="accent2">
            <a:hueOff val="-1323373"/>
            <a:satOff val="1492"/>
            <a:lumOff val="35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b="1" kern="1200"/>
            <a:t>Access points play a critical role in ensuring people’s immediate needs are addressed, as well as initiating the process of evaluating which interventions are the most appropriate to connect participants to housing.</a:t>
          </a:r>
          <a:endParaRPr lang="en-US" sz="2700" kern="1200"/>
        </a:p>
      </dsp:txBody>
      <dsp:txXfrm>
        <a:off x="65732" y="1782177"/>
        <a:ext cx="10765136" cy="121505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E0F727-D28E-4280-851A-249EE43300A3}">
      <dsp:nvSpPr>
        <dsp:cNvPr id="0" name=""/>
        <dsp:cNvSpPr/>
      </dsp:nvSpPr>
      <dsp:spPr>
        <a:xfrm>
          <a:off x="0" y="0"/>
          <a:ext cx="5641974" cy="0"/>
        </a:xfrm>
        <a:prstGeom prst="line">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D390634-67DC-43B0-AF55-5CE9E24C2ADA}">
      <dsp:nvSpPr>
        <dsp:cNvPr id="0" name=""/>
        <dsp:cNvSpPr/>
      </dsp:nvSpPr>
      <dsp:spPr>
        <a:xfrm>
          <a:off x="0" y="0"/>
          <a:ext cx="5641974" cy="6151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a:t>Rumford Group Homes</a:t>
          </a:r>
          <a:endParaRPr lang="en-US" sz="1600" kern="1200"/>
        </a:p>
      </dsp:txBody>
      <dsp:txXfrm>
        <a:off x="0" y="0"/>
        <a:ext cx="5641974" cy="615156"/>
      </dsp:txXfrm>
    </dsp:sp>
    <dsp:sp modelId="{04835021-4E8F-4E8F-A764-3C92A4603DE4}">
      <dsp:nvSpPr>
        <dsp:cNvPr id="0" name=""/>
        <dsp:cNvSpPr/>
      </dsp:nvSpPr>
      <dsp:spPr>
        <a:xfrm>
          <a:off x="0" y="615156"/>
          <a:ext cx="5641974" cy="0"/>
        </a:xfrm>
        <a:prstGeom prst="line">
          <a:avLst/>
        </a:prstGeom>
        <a:solidFill>
          <a:schemeClr val="accent2">
            <a:hueOff val="-189053"/>
            <a:satOff val="213"/>
            <a:lumOff val="504"/>
            <a:alphaOff val="0"/>
          </a:schemeClr>
        </a:solidFill>
        <a:ln w="15875" cap="flat" cmpd="sng" algn="ctr">
          <a:solidFill>
            <a:schemeClr val="accent2">
              <a:hueOff val="-189053"/>
              <a:satOff val="213"/>
              <a:lumOff val="50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3A5BCEC-8642-4B2F-BD98-C4688B79127F}">
      <dsp:nvSpPr>
        <dsp:cNvPr id="0" name=""/>
        <dsp:cNvSpPr/>
      </dsp:nvSpPr>
      <dsp:spPr>
        <a:xfrm>
          <a:off x="0" y="615156"/>
          <a:ext cx="5641974" cy="6151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a:t>Rural Community Action Ministry</a:t>
          </a:r>
          <a:endParaRPr lang="en-US" sz="1600" kern="1200"/>
        </a:p>
      </dsp:txBody>
      <dsp:txXfrm>
        <a:off x="0" y="615156"/>
        <a:ext cx="5641974" cy="615156"/>
      </dsp:txXfrm>
    </dsp:sp>
    <dsp:sp modelId="{AA74C08A-6354-4C81-8293-A19D422C6CE4}">
      <dsp:nvSpPr>
        <dsp:cNvPr id="0" name=""/>
        <dsp:cNvSpPr/>
      </dsp:nvSpPr>
      <dsp:spPr>
        <a:xfrm>
          <a:off x="0" y="1230312"/>
          <a:ext cx="5641974" cy="0"/>
        </a:xfrm>
        <a:prstGeom prst="line">
          <a:avLst/>
        </a:prstGeom>
        <a:solidFill>
          <a:schemeClr val="accent2">
            <a:hueOff val="-378107"/>
            <a:satOff val="426"/>
            <a:lumOff val="1009"/>
            <a:alphaOff val="0"/>
          </a:schemeClr>
        </a:solidFill>
        <a:ln w="15875" cap="flat" cmpd="sng" algn="ctr">
          <a:solidFill>
            <a:schemeClr val="accent2">
              <a:hueOff val="-378107"/>
              <a:satOff val="426"/>
              <a:lumOff val="1009"/>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7B90A91-E92C-4D2C-8F3A-6689F1B92AC4}">
      <dsp:nvSpPr>
        <dsp:cNvPr id="0" name=""/>
        <dsp:cNvSpPr/>
      </dsp:nvSpPr>
      <dsp:spPr>
        <a:xfrm>
          <a:off x="0" y="1230312"/>
          <a:ext cx="5641974" cy="6151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dirty="0"/>
            <a:t>Kennebec Behavioral Health-PATH</a:t>
          </a:r>
          <a:endParaRPr lang="en-US" sz="1600" kern="1200" dirty="0"/>
        </a:p>
      </dsp:txBody>
      <dsp:txXfrm>
        <a:off x="0" y="1230312"/>
        <a:ext cx="5641974" cy="615156"/>
      </dsp:txXfrm>
    </dsp:sp>
    <dsp:sp modelId="{7FAB5B5B-E918-4B05-B98A-A1DF6194AEF1}">
      <dsp:nvSpPr>
        <dsp:cNvPr id="0" name=""/>
        <dsp:cNvSpPr/>
      </dsp:nvSpPr>
      <dsp:spPr>
        <a:xfrm>
          <a:off x="0" y="1845468"/>
          <a:ext cx="5641974" cy="0"/>
        </a:xfrm>
        <a:prstGeom prst="line">
          <a:avLst/>
        </a:prstGeom>
        <a:solidFill>
          <a:schemeClr val="accent2">
            <a:hueOff val="-567160"/>
            <a:satOff val="639"/>
            <a:lumOff val="1513"/>
            <a:alphaOff val="0"/>
          </a:schemeClr>
        </a:solidFill>
        <a:ln w="15875" cap="flat" cmpd="sng" algn="ctr">
          <a:solidFill>
            <a:schemeClr val="accent2">
              <a:hueOff val="-567160"/>
              <a:satOff val="639"/>
              <a:lumOff val="151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113D8D-D1DA-45F2-B3C9-B02B3F4D148D}">
      <dsp:nvSpPr>
        <dsp:cNvPr id="0" name=""/>
        <dsp:cNvSpPr/>
      </dsp:nvSpPr>
      <dsp:spPr>
        <a:xfrm>
          <a:off x="0" y="1845468"/>
          <a:ext cx="5641974" cy="6151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dirty="0" err="1"/>
            <a:t>Andwell</a:t>
          </a:r>
          <a:endParaRPr lang="en-US" sz="1600" b="1" kern="1200" dirty="0"/>
        </a:p>
      </dsp:txBody>
      <dsp:txXfrm>
        <a:off x="0" y="1845468"/>
        <a:ext cx="5641974" cy="615156"/>
      </dsp:txXfrm>
    </dsp:sp>
    <dsp:sp modelId="{F83FC44A-C4F2-4389-A350-F26843FAC5D5}">
      <dsp:nvSpPr>
        <dsp:cNvPr id="0" name=""/>
        <dsp:cNvSpPr/>
      </dsp:nvSpPr>
      <dsp:spPr>
        <a:xfrm>
          <a:off x="0" y="2460625"/>
          <a:ext cx="5641974" cy="0"/>
        </a:xfrm>
        <a:prstGeom prst="line">
          <a:avLst/>
        </a:prstGeom>
        <a:solidFill>
          <a:schemeClr val="accent2">
            <a:hueOff val="-756213"/>
            <a:satOff val="853"/>
            <a:lumOff val="2017"/>
            <a:alphaOff val="0"/>
          </a:schemeClr>
        </a:solidFill>
        <a:ln w="15875" cap="flat" cmpd="sng" algn="ctr">
          <a:solidFill>
            <a:schemeClr val="accent2">
              <a:hueOff val="-756213"/>
              <a:satOff val="853"/>
              <a:lumOff val="201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3066B1D-FE8B-4A88-B1B4-FD4923D80720}">
      <dsp:nvSpPr>
        <dsp:cNvPr id="0" name=""/>
        <dsp:cNvSpPr/>
      </dsp:nvSpPr>
      <dsp:spPr>
        <a:xfrm>
          <a:off x="0" y="2460625"/>
          <a:ext cx="5641974" cy="6151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a:t>Safe Voices</a:t>
          </a:r>
          <a:endParaRPr lang="en-US" sz="1600" b="1" kern="1200" dirty="0"/>
        </a:p>
      </dsp:txBody>
      <dsp:txXfrm>
        <a:off x="0" y="2460625"/>
        <a:ext cx="5641974" cy="615156"/>
      </dsp:txXfrm>
    </dsp:sp>
    <dsp:sp modelId="{D3406995-120B-40C4-8ACB-E081C55D0252}">
      <dsp:nvSpPr>
        <dsp:cNvPr id="0" name=""/>
        <dsp:cNvSpPr/>
      </dsp:nvSpPr>
      <dsp:spPr>
        <a:xfrm>
          <a:off x="0" y="3075781"/>
          <a:ext cx="5641974" cy="0"/>
        </a:xfrm>
        <a:prstGeom prst="line">
          <a:avLst/>
        </a:prstGeom>
        <a:solidFill>
          <a:schemeClr val="accent2">
            <a:hueOff val="-945266"/>
            <a:satOff val="1066"/>
            <a:lumOff val="2521"/>
            <a:alphaOff val="0"/>
          </a:schemeClr>
        </a:solidFill>
        <a:ln w="15875" cap="flat" cmpd="sng" algn="ctr">
          <a:solidFill>
            <a:schemeClr val="accent2">
              <a:hueOff val="-945266"/>
              <a:satOff val="1066"/>
              <a:lumOff val="252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9CE47D8-F5FC-4ECA-A505-979A83776AA9}">
      <dsp:nvSpPr>
        <dsp:cNvPr id="0" name=""/>
        <dsp:cNvSpPr/>
      </dsp:nvSpPr>
      <dsp:spPr>
        <a:xfrm>
          <a:off x="0" y="3075781"/>
          <a:ext cx="5641974" cy="6151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a:t>New Beginnings</a:t>
          </a:r>
          <a:endParaRPr lang="en-US" sz="1600" b="1" kern="1200" dirty="0"/>
        </a:p>
      </dsp:txBody>
      <dsp:txXfrm>
        <a:off x="0" y="3075781"/>
        <a:ext cx="5641974" cy="615156"/>
      </dsp:txXfrm>
    </dsp:sp>
    <dsp:sp modelId="{5537EA77-2546-4323-814B-0AA0FEE232A7}">
      <dsp:nvSpPr>
        <dsp:cNvPr id="0" name=""/>
        <dsp:cNvSpPr/>
      </dsp:nvSpPr>
      <dsp:spPr>
        <a:xfrm>
          <a:off x="0" y="3690937"/>
          <a:ext cx="5641974" cy="0"/>
        </a:xfrm>
        <a:prstGeom prst="line">
          <a:avLst/>
        </a:prstGeom>
        <a:solidFill>
          <a:schemeClr val="accent2">
            <a:hueOff val="-1134320"/>
            <a:satOff val="1279"/>
            <a:lumOff val="3026"/>
            <a:alphaOff val="0"/>
          </a:schemeClr>
        </a:solidFill>
        <a:ln w="15875" cap="flat" cmpd="sng" algn="ctr">
          <a:solidFill>
            <a:schemeClr val="accent2">
              <a:hueOff val="-1134320"/>
              <a:satOff val="1279"/>
              <a:lumOff val="3026"/>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1444FE-4066-46AE-8A7B-BE700D45F5E9}">
      <dsp:nvSpPr>
        <dsp:cNvPr id="0" name=""/>
        <dsp:cNvSpPr/>
      </dsp:nvSpPr>
      <dsp:spPr>
        <a:xfrm>
          <a:off x="0" y="3690937"/>
          <a:ext cx="5641974" cy="6151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dirty="0"/>
            <a:t>Immigrant Resource Center of Maine</a:t>
          </a:r>
        </a:p>
      </dsp:txBody>
      <dsp:txXfrm>
        <a:off x="0" y="3690937"/>
        <a:ext cx="5641974" cy="615156"/>
      </dsp:txXfrm>
    </dsp:sp>
    <dsp:sp modelId="{F660C360-C6DB-4F9C-A395-8A3E70A51312}">
      <dsp:nvSpPr>
        <dsp:cNvPr id="0" name=""/>
        <dsp:cNvSpPr/>
      </dsp:nvSpPr>
      <dsp:spPr>
        <a:xfrm>
          <a:off x="0" y="4306093"/>
          <a:ext cx="5641974" cy="0"/>
        </a:xfrm>
        <a:prstGeom prst="line">
          <a:avLst/>
        </a:prstGeom>
        <a:solidFill>
          <a:schemeClr val="accent2">
            <a:hueOff val="-1323373"/>
            <a:satOff val="1492"/>
            <a:lumOff val="3530"/>
            <a:alphaOff val="0"/>
          </a:schemeClr>
        </a:solidFill>
        <a:ln w="15875" cap="flat" cmpd="sng" algn="ctr">
          <a:solidFill>
            <a:schemeClr val="accent2">
              <a:hueOff val="-1323373"/>
              <a:satOff val="1492"/>
              <a:lumOff val="353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8CCAD64-377E-4F70-995A-51FD3FF39335}">
      <dsp:nvSpPr>
        <dsp:cNvPr id="0" name=""/>
        <dsp:cNvSpPr/>
      </dsp:nvSpPr>
      <dsp:spPr>
        <a:xfrm>
          <a:off x="0" y="4306093"/>
          <a:ext cx="5641974" cy="6151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dirty="0"/>
            <a:t>Drop In Center</a:t>
          </a:r>
        </a:p>
        <a:p>
          <a:pPr marL="0" lvl="0" indent="0" algn="l" defTabSz="711200">
            <a:lnSpc>
              <a:spcPct val="90000"/>
            </a:lnSpc>
            <a:spcBef>
              <a:spcPct val="0"/>
            </a:spcBef>
            <a:spcAft>
              <a:spcPct val="35000"/>
            </a:spcAft>
            <a:buNone/>
          </a:pPr>
          <a:r>
            <a:rPr lang="en-US" sz="1600" b="1" kern="1200" dirty="0"/>
            <a:t>Blue Ridge Counseling</a:t>
          </a:r>
        </a:p>
      </dsp:txBody>
      <dsp:txXfrm>
        <a:off x="0" y="4306093"/>
        <a:ext cx="5641974" cy="615156"/>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B52F9912-A4CD-40B8-80B6-D3A74B466CCC}" type="datetimeFigureOut">
              <a:rPr lang="en-US" smtClean="0"/>
              <a:t>11/18/2025</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E2AAA725-B471-4003-B1A0-8B0B01BD687B}" type="slidenum">
              <a:rPr lang="en-US" smtClean="0"/>
              <a:t>‹#›</a:t>
            </a:fld>
            <a:endParaRPr lang="en-US"/>
          </a:p>
        </p:txBody>
      </p:sp>
    </p:spTree>
    <p:extLst>
      <p:ext uri="{BB962C8B-B14F-4D97-AF65-F5344CB8AC3E}">
        <p14:creationId xmlns:p14="http://schemas.microsoft.com/office/powerpoint/2010/main" val="3608035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6AB46F0-20BC-4AB3-8694-34F16CB44881}" type="datetimeFigureOut">
              <a:rPr lang="en-US" smtClean="0"/>
              <a:t>11/18/2025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5F64BEBF-0521-4A2C-9A42-92464F749983}" type="slidenum">
              <a:rPr lang="en-US" smtClean="0"/>
              <a:t>‹#›</a:t>
            </a:fld>
            <a:endParaRPr lang="en-US"/>
          </a:p>
        </p:txBody>
      </p:sp>
    </p:spTree>
    <p:extLst>
      <p:ext uri="{BB962C8B-B14F-4D97-AF65-F5344CB8AC3E}">
        <p14:creationId xmlns:p14="http://schemas.microsoft.com/office/powerpoint/2010/main" val="37994800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solidFill>
                  <a:schemeClr val="accent5">
                    <a:lumMod val="50000"/>
                  </a:schemeClr>
                </a:solidFill>
                <a:latin typeface="Verdana" panose="020B0604030504040204" pitchFamily="34" charset="0"/>
                <a:ea typeface="Verdana" panose="020B0604030504040204" pitchFamily="34" charset="0"/>
              </a:rPr>
              <a:t>Maine Coordinated Entry System Overview</a:t>
            </a:r>
            <a:br>
              <a:rPr lang="en-US" b="1" dirty="0">
                <a:solidFill>
                  <a:schemeClr val="accent5">
                    <a:lumMod val="50000"/>
                  </a:schemeClr>
                </a:solidFill>
                <a:latin typeface="Verdana" panose="020B0604030504040204" pitchFamily="34" charset="0"/>
                <a:ea typeface="Verdana" panose="020B0604030504040204" pitchFamily="34" charset="0"/>
              </a:rPr>
            </a:br>
            <a:endParaRPr lang="en-US" dirty="0"/>
          </a:p>
        </p:txBody>
      </p:sp>
      <p:sp>
        <p:nvSpPr>
          <p:cNvPr id="4" name="Slide Number Placeholder 3"/>
          <p:cNvSpPr>
            <a:spLocks noGrp="1"/>
          </p:cNvSpPr>
          <p:nvPr>
            <p:ph type="sldNum" sz="quarter" idx="10"/>
          </p:nvPr>
        </p:nvSpPr>
        <p:spPr/>
        <p:txBody>
          <a:bodyPr/>
          <a:lstStyle/>
          <a:p>
            <a:fld id="{5F64BEBF-0521-4A2C-9A42-92464F749983}" type="slidenum">
              <a:rPr lang="en-US" smtClean="0"/>
              <a:t>1</a:t>
            </a:fld>
            <a:endParaRPr lang="en-US"/>
          </a:p>
        </p:txBody>
      </p:sp>
    </p:spTree>
    <p:extLst>
      <p:ext uri="{BB962C8B-B14F-4D97-AF65-F5344CB8AC3E}">
        <p14:creationId xmlns:p14="http://schemas.microsoft.com/office/powerpoint/2010/main" val="2549757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0" i="0" dirty="0">
                <a:solidFill>
                  <a:srgbClr val="000000"/>
                </a:solidFill>
                <a:effectLst/>
                <a:latin typeface="YACgEZ1cb1Q 0"/>
              </a:rPr>
              <a:t>﻿</a:t>
            </a:r>
          </a:p>
          <a:p>
            <a:pPr algn="l"/>
            <a:r>
              <a:rPr lang="en-US" b="0" i="0" dirty="0">
                <a:solidFill>
                  <a:srgbClr val="000000"/>
                </a:solidFill>
                <a:effectLst/>
                <a:latin typeface="YACgEZ1cb1Q 0"/>
              </a:rPr>
              <a:t>﻿</a:t>
            </a:r>
          </a:p>
          <a:p>
            <a:br>
              <a:rPr lang="en-US" dirty="0"/>
            </a:br>
            <a:endParaRPr lang="en-US" dirty="0"/>
          </a:p>
        </p:txBody>
      </p:sp>
      <p:sp>
        <p:nvSpPr>
          <p:cNvPr id="4" name="Slide Number Placeholder 3"/>
          <p:cNvSpPr>
            <a:spLocks noGrp="1"/>
          </p:cNvSpPr>
          <p:nvPr>
            <p:ph type="sldNum" sz="quarter" idx="5"/>
          </p:nvPr>
        </p:nvSpPr>
        <p:spPr/>
        <p:txBody>
          <a:bodyPr/>
          <a:lstStyle/>
          <a:p>
            <a:fld id="{5F64BEBF-0521-4A2C-9A42-92464F749983}" type="slidenum">
              <a:rPr lang="en-US" smtClean="0"/>
              <a:t>14</a:t>
            </a:fld>
            <a:endParaRPr lang="en-US"/>
          </a:p>
        </p:txBody>
      </p:sp>
    </p:spTree>
    <p:extLst>
      <p:ext uri="{BB962C8B-B14F-4D97-AF65-F5344CB8AC3E}">
        <p14:creationId xmlns:p14="http://schemas.microsoft.com/office/powerpoint/2010/main" val="10766581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u="sng" dirty="0">
                <a:solidFill>
                  <a:srgbClr val="002060"/>
                </a:solidFill>
                <a:latin typeface="Verdana" panose="020B0604030504040204" pitchFamily="34" charset="0"/>
                <a:ea typeface="Verdana" panose="020B0604030504040204" pitchFamily="34" charset="0"/>
              </a:rPr>
              <a:t>WHAT IS MEANT BY ACCESS</a:t>
            </a:r>
            <a:r>
              <a:rPr lang="en-US" sz="1200" b="1" dirty="0">
                <a:solidFill>
                  <a:srgbClr val="002060"/>
                </a:solidFill>
                <a:latin typeface="Verdana" panose="020B0604030504040204" pitchFamily="34" charset="0"/>
                <a:ea typeface="Verdana" panose="020B060403050404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dirty="0">
              <a:solidFill>
                <a:srgbClr val="002060"/>
              </a:solidFill>
              <a:latin typeface="Verdana" panose="020B0604030504040204" pitchFamily="34" charset="0"/>
              <a:ea typeface="Verdana" panose="020B0604030504040204" pitchFamily="34" charset="0"/>
            </a:endParaRPr>
          </a:p>
          <a:p>
            <a:pPr marL="0" indent="0">
              <a:lnSpc>
                <a:spcPct val="100000"/>
              </a:lnSpc>
              <a:spcAft>
                <a:spcPts val="600"/>
              </a:spcAft>
              <a:buNone/>
            </a:pP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Access refers to how people experiencing a housing crisis learn that coordinated entry exists and access crisis response services.</a:t>
            </a:r>
          </a:p>
          <a:p>
            <a:pPr marL="0" indent="0">
              <a:lnSpc>
                <a:spcPct val="100000"/>
              </a:lnSpc>
              <a:spcAft>
                <a:spcPts val="600"/>
              </a:spcAft>
              <a:buNone/>
            </a:pP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Access points play a critical role in ensuring people’s immediate needs are addressed, as well as initiating the process of evaluating which interventions are the most appropriate to connect participants to housing.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dirty="0">
              <a:solidFill>
                <a:srgbClr val="002060"/>
              </a:solidFill>
              <a:latin typeface="Verdana" panose="020B0604030504040204" pitchFamily="34" charset="0"/>
              <a:ea typeface="Verdana" panose="020B0604030504040204" pitchFamily="34" charset="0"/>
            </a:endParaRPr>
          </a:p>
          <a:p>
            <a:endParaRPr lang="en-US" dirty="0"/>
          </a:p>
        </p:txBody>
      </p:sp>
      <p:sp>
        <p:nvSpPr>
          <p:cNvPr id="4" name="Slide Number Placeholder 3"/>
          <p:cNvSpPr>
            <a:spLocks noGrp="1"/>
          </p:cNvSpPr>
          <p:nvPr>
            <p:ph type="sldNum" sz="quarter" idx="10"/>
          </p:nvPr>
        </p:nvSpPr>
        <p:spPr/>
        <p:txBody>
          <a:bodyPr/>
          <a:lstStyle/>
          <a:p>
            <a:fld id="{96343E91-3CCE-43E5-87E7-3333ED59D81F}" type="slidenum">
              <a:rPr lang="en-US" smtClean="0"/>
              <a:t>15</a:t>
            </a:fld>
            <a:endParaRPr lang="en-US"/>
          </a:p>
        </p:txBody>
      </p:sp>
    </p:spTree>
    <p:extLst>
      <p:ext uri="{BB962C8B-B14F-4D97-AF65-F5344CB8AC3E}">
        <p14:creationId xmlns:p14="http://schemas.microsoft.com/office/powerpoint/2010/main" val="23730763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u="sng"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ACCESS POINTS</a:t>
            </a:r>
          </a:p>
          <a:p>
            <a:endParaRPr lang="en-US" dirty="0"/>
          </a:p>
          <a:p>
            <a:pPr marL="457200" indent="-457200">
              <a:spcAft>
                <a:spcPts val="600"/>
              </a:spcAft>
              <a:buFont typeface="Wingdings" panose="05000000000000000000" pitchFamily="2" charset="2"/>
              <a:buChar char="Ø"/>
            </a:pP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In Maine’s Coordinated Entry System (CES) there are designated Access Points in each Service Hub; a </a:t>
            </a:r>
            <a:r>
              <a:rPr lang="en-US" sz="1200"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multisite</a:t>
            </a: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 access approach </a:t>
            </a:r>
            <a:b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br>
            <a:endPar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pPr marL="457200" indent="-457200">
              <a:spcAft>
                <a:spcPts val="600"/>
              </a:spcAft>
              <a:buFont typeface="Wingdings" panose="05000000000000000000" pitchFamily="2" charset="2"/>
              <a:buChar char="Ø"/>
            </a:pP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All ESHAP shelters will serve as access points</a:t>
            </a:r>
            <a:b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br>
            <a:endPar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pPr marL="457200" indent="-457200">
              <a:spcAft>
                <a:spcPts val="600"/>
              </a:spcAft>
              <a:buFont typeface="Wingdings" panose="05000000000000000000" pitchFamily="2" charset="2"/>
              <a:buChar char="Ø"/>
            </a:pP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Some PATH providers will serve as access points </a:t>
            </a:r>
            <a:b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br>
            <a:endPar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pPr marL="457200" indent="-457200">
              <a:spcAft>
                <a:spcPts val="600"/>
              </a:spcAft>
              <a:buFont typeface="Wingdings" panose="05000000000000000000" pitchFamily="2" charset="2"/>
              <a:buChar char="Ø"/>
            </a:pP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Each Service Hub has the option to identify additional access points at the local level as needed</a:t>
            </a:r>
          </a:p>
          <a:p>
            <a:pPr marL="457200" indent="-457200">
              <a:spcAft>
                <a:spcPts val="600"/>
              </a:spcAft>
              <a:buFont typeface="Wingdings" panose="05000000000000000000" pitchFamily="2" charset="2"/>
              <a:buChar char="Ø"/>
            </a:pP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In hub 4 for Androscoggin county the following programs have joined on as access points.</a:t>
            </a:r>
          </a:p>
          <a:p>
            <a:pPr marL="0" marR="0" lvl="0" indent="0" algn="l" defTabSz="914400" rtl="0" eaLnBrk="1" fontAlgn="auto" latinLnBrk="0" hangingPunct="1">
              <a:lnSpc>
                <a:spcPct val="100000"/>
              </a:lnSpc>
              <a:spcBef>
                <a:spcPts val="0"/>
              </a:spcBef>
              <a:spcAft>
                <a:spcPts val="600"/>
              </a:spcAft>
              <a:buClrTx/>
              <a:buSzTx/>
              <a:buFontTx/>
              <a:buNone/>
              <a:tabLst/>
              <a:defRPr/>
            </a:pP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In hub 4 there is low CoC participation outside of specific populations like DV, Youth and Veterans.  We are happy to have the addition of non CoC programs joining this system and are always happy to review other programs and organizations joining becoming access points. </a:t>
            </a:r>
          </a:p>
          <a:p>
            <a:pPr>
              <a:spcAft>
                <a:spcPts val="600"/>
              </a:spcAft>
            </a:pPr>
            <a:endPar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endParaRPr lang="en-US" dirty="0"/>
          </a:p>
          <a:p>
            <a:endParaRPr lang="en-US" dirty="0"/>
          </a:p>
        </p:txBody>
      </p:sp>
      <p:sp>
        <p:nvSpPr>
          <p:cNvPr id="4" name="Slide Number Placeholder 3"/>
          <p:cNvSpPr>
            <a:spLocks noGrp="1"/>
          </p:cNvSpPr>
          <p:nvPr>
            <p:ph type="sldNum" sz="quarter" idx="5"/>
          </p:nvPr>
        </p:nvSpPr>
        <p:spPr/>
        <p:txBody>
          <a:bodyPr/>
          <a:lstStyle/>
          <a:p>
            <a:fld id="{5F64BEBF-0521-4A2C-9A42-92464F749983}" type="slidenum">
              <a:rPr lang="en-US" smtClean="0"/>
              <a:t>16</a:t>
            </a:fld>
            <a:endParaRPr lang="en-US"/>
          </a:p>
        </p:txBody>
      </p:sp>
    </p:spTree>
    <p:extLst>
      <p:ext uri="{BB962C8B-B14F-4D97-AF65-F5344CB8AC3E}">
        <p14:creationId xmlns:p14="http://schemas.microsoft.com/office/powerpoint/2010/main" val="4608466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lnSpc>
                <a:spcPct val="100000"/>
              </a:lnSpc>
              <a:spcAft>
                <a:spcPts val="600"/>
              </a:spcAft>
              <a:buNone/>
            </a:pPr>
            <a:r>
              <a:rPr lang="en-US" sz="1200" b="1" u="sng"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ACCESS POINTS RESPONSIBILITIES</a:t>
            </a:r>
          </a:p>
          <a:p>
            <a:pPr marL="0" indent="0" algn="l">
              <a:lnSpc>
                <a:spcPct val="100000"/>
              </a:lnSpc>
              <a:spcAft>
                <a:spcPts val="600"/>
              </a:spcAft>
              <a:buNone/>
            </a:pPr>
            <a:endParaRPr lang="en-US" sz="1200" b="1" u="sng"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pPr marL="457200" indent="-457200">
              <a:buFont typeface="Wingdings" panose="05000000000000000000" pitchFamily="2" charset="2"/>
              <a:buChar char="Ø"/>
            </a:pP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Complete Universal Assessment with </a:t>
            </a:r>
            <a:b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b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households experiencing literal homelessness </a:t>
            </a:r>
          </a:p>
          <a:p>
            <a:pPr marL="457200" indent="-457200">
              <a:buFont typeface="Wingdings" panose="05000000000000000000" pitchFamily="2" charset="2"/>
              <a:buChar char="Ø"/>
            </a:pPr>
            <a:endPar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pPr marL="457200" indent="-457200">
              <a:buFont typeface="Wingdings" panose="05000000000000000000" pitchFamily="2" charset="2"/>
              <a:buChar char="Ø"/>
            </a:pP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Record Assessment information into HMIS </a:t>
            </a:r>
          </a:p>
          <a:p>
            <a:pPr marL="457200" indent="-457200">
              <a:buFont typeface="Wingdings" panose="05000000000000000000" pitchFamily="2" charset="2"/>
              <a:buChar char="Ø"/>
            </a:pPr>
            <a:endPar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pPr marL="457200" indent="-457200">
              <a:buFont typeface="Wingdings" panose="05000000000000000000" pitchFamily="2" charset="2"/>
              <a:buChar char="Ø"/>
            </a:pP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Participate in case conferencing meetings at Service Hub Level, as needed and appropriate </a:t>
            </a:r>
          </a:p>
          <a:p>
            <a:pPr algn="l"/>
            <a:endParaRPr lang="en-US" dirty="0"/>
          </a:p>
          <a:p>
            <a:endParaRPr lang="en-US" dirty="0"/>
          </a:p>
        </p:txBody>
      </p:sp>
      <p:sp>
        <p:nvSpPr>
          <p:cNvPr id="4" name="Slide Number Placeholder 3"/>
          <p:cNvSpPr>
            <a:spLocks noGrp="1"/>
          </p:cNvSpPr>
          <p:nvPr>
            <p:ph type="sldNum" sz="quarter" idx="5"/>
          </p:nvPr>
        </p:nvSpPr>
        <p:spPr/>
        <p:txBody>
          <a:bodyPr/>
          <a:lstStyle/>
          <a:p>
            <a:fld id="{5F64BEBF-0521-4A2C-9A42-92464F749983}" type="slidenum">
              <a:rPr lang="en-US" smtClean="0"/>
              <a:t>17</a:t>
            </a:fld>
            <a:endParaRPr lang="en-US"/>
          </a:p>
        </p:txBody>
      </p:sp>
    </p:spTree>
    <p:extLst>
      <p:ext uri="{BB962C8B-B14F-4D97-AF65-F5344CB8AC3E}">
        <p14:creationId xmlns:p14="http://schemas.microsoft.com/office/powerpoint/2010/main" val="20886175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solidFill>
                  <a:schemeClr val="accent5">
                    <a:lumMod val="50000"/>
                  </a:schemeClr>
                </a:solidFill>
                <a:latin typeface="Verdana" panose="020B0604030504040204" pitchFamily="34" charset="0"/>
                <a:ea typeface="Verdana" panose="020B0604030504040204" pitchFamily="34" charset="0"/>
              </a:rPr>
              <a:t>ASSESSMENT</a:t>
            </a:r>
          </a:p>
          <a:p>
            <a:endParaRPr lang="en-US" b="1" u="sng" dirty="0">
              <a:solidFill>
                <a:schemeClr val="accent5">
                  <a:lumMod val="50000"/>
                </a:schemeClr>
              </a:solidFill>
              <a:latin typeface="Verdana" panose="020B0604030504040204" pitchFamily="34" charset="0"/>
              <a:ea typeface="Verdana" panose="020B0604030504040204" pitchFamily="34" charset="0"/>
            </a:endParaRPr>
          </a:p>
          <a:p>
            <a:pPr>
              <a:spcAft>
                <a:spcPts val="600"/>
              </a:spcAft>
              <a:buFont typeface="Wingdings" panose="05000000000000000000" pitchFamily="2" charset="2"/>
              <a:buChar char="Ø"/>
              <a:tabLst>
                <a:tab pos="460375" algn="l"/>
              </a:tabLst>
            </a:pP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A standardized assessment tool and approach is used uniformly across access points </a:t>
            </a:r>
            <a:b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br>
            <a:endPar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pPr>
              <a:spcAft>
                <a:spcPts val="600"/>
              </a:spcAft>
              <a:buFont typeface="Wingdings" panose="05000000000000000000" pitchFamily="2" charset="2"/>
              <a:buChar char="Ø"/>
              <a:tabLst>
                <a:tab pos="460375" algn="l"/>
              </a:tabLst>
            </a:pP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Allows for participant autonomy</a:t>
            </a:r>
            <a:b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b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 </a:t>
            </a:r>
          </a:p>
          <a:p>
            <a:pPr>
              <a:spcAft>
                <a:spcPts val="600"/>
              </a:spcAft>
              <a:buFont typeface="Wingdings" panose="05000000000000000000" pitchFamily="2" charset="2"/>
              <a:buChar char="Ø"/>
              <a:tabLst>
                <a:tab pos="460375" algn="l"/>
              </a:tabLst>
            </a:pP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Annual assessor training</a:t>
            </a:r>
            <a:b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br>
            <a:endPar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pPr>
              <a:spcAft>
                <a:spcPts val="600"/>
              </a:spcAft>
              <a:buFont typeface="Wingdings" panose="05000000000000000000" pitchFamily="2" charset="2"/>
              <a:buChar char="Ø"/>
              <a:tabLst>
                <a:tab pos="460375" algn="l"/>
              </a:tabLst>
            </a:pP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Phased approach to collect only what is needed, build off information you collected in previous phase.</a:t>
            </a:r>
          </a:p>
          <a:p>
            <a:pPr>
              <a:spcAft>
                <a:spcPts val="600"/>
              </a:spcAft>
              <a:buFont typeface="Wingdings" panose="05000000000000000000" pitchFamily="2" charset="2"/>
              <a:buChar char="Ø"/>
              <a:tabLst>
                <a:tab pos="460375" algn="l"/>
              </a:tabLst>
            </a:pP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This assessment was designed to collect information on a phased basis and build a comfortable and trusting </a:t>
            </a:r>
            <a:r>
              <a:rPr lang="en-US" b="1" dirty="0" err="1">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repore</a:t>
            </a: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 between the provider assisting the person completing the assessment. Information gathered is solely for the purpose of matching the participant to the appropriate resource and is intended to be sensitive to those in crisis who often experience </a:t>
            </a:r>
            <a:r>
              <a:rPr lang="en-US" b="1" dirty="0" err="1">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servere</a:t>
            </a: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 trauma.</a:t>
            </a:r>
          </a:p>
          <a:p>
            <a:endParaRPr lang="en-US" b="1" u="sng" dirty="0">
              <a:solidFill>
                <a:schemeClr val="accent5">
                  <a:lumMod val="50000"/>
                </a:schemeClr>
              </a:solidFill>
              <a:latin typeface="Verdana" panose="020B0604030504040204" pitchFamily="34" charset="0"/>
              <a:ea typeface="Verdana" panose="020B0604030504040204" pitchFamily="34" charset="0"/>
            </a:endParaRPr>
          </a:p>
          <a:p>
            <a:endParaRPr lang="en-US" dirty="0"/>
          </a:p>
        </p:txBody>
      </p:sp>
      <p:sp>
        <p:nvSpPr>
          <p:cNvPr id="4" name="Slide Number Placeholder 3"/>
          <p:cNvSpPr>
            <a:spLocks noGrp="1"/>
          </p:cNvSpPr>
          <p:nvPr>
            <p:ph type="sldNum" sz="quarter" idx="10"/>
          </p:nvPr>
        </p:nvSpPr>
        <p:spPr/>
        <p:txBody>
          <a:bodyPr/>
          <a:lstStyle/>
          <a:p>
            <a:fld id="{5F64BEBF-0521-4A2C-9A42-92464F749983}" type="slidenum">
              <a:rPr lang="en-US" smtClean="0"/>
              <a:t>18</a:t>
            </a:fld>
            <a:endParaRPr lang="en-US"/>
          </a:p>
        </p:txBody>
      </p:sp>
    </p:spTree>
    <p:extLst>
      <p:ext uri="{BB962C8B-B14F-4D97-AF65-F5344CB8AC3E}">
        <p14:creationId xmlns:p14="http://schemas.microsoft.com/office/powerpoint/2010/main" val="9197387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solidFill>
                  <a:schemeClr val="accent5">
                    <a:lumMod val="50000"/>
                  </a:schemeClr>
                </a:solidFill>
                <a:latin typeface="Verdana" panose="020B0604030504040204" pitchFamily="34" charset="0"/>
                <a:ea typeface="Verdana" panose="020B0604030504040204" pitchFamily="34" charset="0"/>
              </a:rPr>
              <a:t>PRIORITIZATION</a:t>
            </a:r>
          </a:p>
          <a:p>
            <a:endParaRPr lang="en-US" b="1" u="sng" dirty="0">
              <a:solidFill>
                <a:schemeClr val="accent5">
                  <a:lumMod val="50000"/>
                </a:schemeClr>
              </a:solidFill>
              <a:latin typeface="Verdana" panose="020B0604030504040204" pitchFamily="34" charset="0"/>
              <a:ea typeface="Verdana" panose="020B0604030504040204" pitchFamily="34" charset="0"/>
            </a:endParaRPr>
          </a:p>
          <a:p>
            <a:pPr marL="0" indent="0">
              <a:buNone/>
            </a:pP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Establish a way to ensure housing resources are offered to participants based on their unique needs and preferences.</a:t>
            </a:r>
          </a:p>
          <a:p>
            <a:pPr marL="0" indent="0">
              <a:buNone/>
            </a:pP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This methodology helps to eliminate what is called “the shot gun approach” of applying to all housing resources. It helps to </a:t>
            </a:r>
            <a:r>
              <a:rPr lang="en-US" b="1" dirty="0" err="1">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allieviet</a:t>
            </a: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 inaccurate waitlists that become extremely long.  </a:t>
            </a:r>
          </a:p>
          <a:p>
            <a:pPr marL="0" indent="0">
              <a:buNone/>
            </a:pPr>
            <a:endPar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pPr marL="0" indent="0">
              <a:buNone/>
            </a:pP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Most </a:t>
            </a:r>
            <a:r>
              <a:rPr lang="en-US" b="1" dirty="0" err="1">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CoC’s</a:t>
            </a: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 have limited housing resources – how do we decide who is referred to an opening first?</a:t>
            </a:r>
          </a:p>
          <a:p>
            <a:endParaRPr lang="en-US" dirty="0"/>
          </a:p>
        </p:txBody>
      </p:sp>
      <p:sp>
        <p:nvSpPr>
          <p:cNvPr id="4" name="Slide Number Placeholder 3"/>
          <p:cNvSpPr>
            <a:spLocks noGrp="1"/>
          </p:cNvSpPr>
          <p:nvPr>
            <p:ph type="sldNum" sz="quarter" idx="10"/>
          </p:nvPr>
        </p:nvSpPr>
        <p:spPr/>
        <p:txBody>
          <a:bodyPr/>
          <a:lstStyle/>
          <a:p>
            <a:fld id="{5F64BEBF-0521-4A2C-9A42-92464F749983}" type="slidenum">
              <a:rPr lang="en-US" smtClean="0"/>
              <a:t>19</a:t>
            </a:fld>
            <a:endParaRPr lang="en-US"/>
          </a:p>
        </p:txBody>
      </p:sp>
    </p:spTree>
    <p:extLst>
      <p:ext uri="{BB962C8B-B14F-4D97-AF65-F5344CB8AC3E}">
        <p14:creationId xmlns:p14="http://schemas.microsoft.com/office/powerpoint/2010/main" val="2241550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u="sng" dirty="0">
                <a:solidFill>
                  <a:schemeClr val="accent5">
                    <a:lumMod val="50000"/>
                  </a:schemeClr>
                </a:solidFill>
                <a:latin typeface="Verdana" panose="020B0604030504040204" pitchFamily="34" charset="0"/>
                <a:ea typeface="Verdana" panose="020B0604030504040204" pitchFamily="34" charset="0"/>
              </a:rPr>
              <a:t>Maine’s CES Prioritization Process</a:t>
            </a:r>
          </a:p>
          <a:p>
            <a:endParaRPr lang="en-US" sz="1200" b="1" u="sng" dirty="0">
              <a:solidFill>
                <a:schemeClr val="accent5">
                  <a:lumMod val="50000"/>
                </a:schemeClr>
              </a:solidFill>
              <a:latin typeface="Verdana" panose="020B0604030504040204" pitchFamily="34" charset="0"/>
              <a:ea typeface="Verdana" panose="020B0604030504040204" pitchFamily="34" charset="0"/>
            </a:endParaRPr>
          </a:p>
          <a:p>
            <a:pPr marL="0" lvl="0" indent="0">
              <a:buNone/>
            </a:pP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Participants are prioritized for long-term housing resources by assessing their length of time homeless (LOTH) along with the following additional factors: </a:t>
            </a:r>
          </a:p>
          <a:p>
            <a:pPr marL="2286000" lvl="5" indent="0">
              <a:buNone/>
            </a:pPr>
            <a:endPar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pPr>
              <a:spcAft>
                <a:spcPts val="600"/>
              </a:spcAft>
              <a:buClr>
                <a:schemeClr val="accent5">
                  <a:lumMod val="50000"/>
                </a:schemeClr>
              </a:buClr>
              <a:buSzPct val="102000"/>
              <a:buFont typeface="Wingdings" panose="05000000000000000000" pitchFamily="2" charset="2"/>
              <a:buChar char="Ø"/>
              <a:tabLst>
                <a:tab pos="971550" algn="l"/>
              </a:tabLst>
            </a:pP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People with a “Long-Term Stayer Status” </a:t>
            </a:r>
            <a:r>
              <a:rPr lang="en-US" sz="1200"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 6 months or longer literally homeless in the past year</a:t>
            </a: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 </a:t>
            </a:r>
          </a:p>
          <a:p>
            <a:pPr>
              <a:spcAft>
                <a:spcPts val="600"/>
              </a:spcAft>
              <a:buClr>
                <a:schemeClr val="accent5">
                  <a:lumMod val="50000"/>
                </a:schemeClr>
              </a:buClr>
              <a:buSzPct val="102000"/>
              <a:buFont typeface="Wingdings" panose="05000000000000000000" pitchFamily="2" charset="2"/>
              <a:buChar char="Ø"/>
              <a:tabLst>
                <a:tab pos="971550" algn="l"/>
              </a:tabLst>
            </a:pP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People actively fleeing domestic violence </a:t>
            </a:r>
          </a:p>
          <a:p>
            <a:pPr>
              <a:spcAft>
                <a:spcPts val="600"/>
              </a:spcAft>
              <a:buClr>
                <a:schemeClr val="accent5">
                  <a:lumMod val="50000"/>
                </a:schemeClr>
              </a:buClr>
              <a:buSzPct val="102000"/>
              <a:buFont typeface="Wingdings" panose="05000000000000000000" pitchFamily="2" charset="2"/>
              <a:buChar char="Ø"/>
              <a:tabLst>
                <a:tab pos="971550" algn="l"/>
              </a:tabLst>
            </a:pP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People experiencing unsheltered homelessness</a:t>
            </a:r>
          </a:p>
          <a:p>
            <a:pPr>
              <a:spcAft>
                <a:spcPts val="600"/>
              </a:spcAft>
              <a:buClr>
                <a:schemeClr val="accent5">
                  <a:lumMod val="50000"/>
                </a:schemeClr>
              </a:buClr>
              <a:buSzPct val="102000"/>
              <a:buFont typeface="Wingdings" panose="05000000000000000000" pitchFamily="2" charset="2"/>
              <a:buChar char="Ø"/>
              <a:tabLst>
                <a:tab pos="971550" algn="l"/>
              </a:tabLst>
            </a:pP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People with additional barriers to accessing housing </a:t>
            </a:r>
          </a:p>
          <a:p>
            <a:endParaRPr lang="en-US" sz="1200" dirty="0"/>
          </a:p>
        </p:txBody>
      </p:sp>
      <p:sp>
        <p:nvSpPr>
          <p:cNvPr id="4" name="Slide Number Placeholder 3"/>
          <p:cNvSpPr>
            <a:spLocks noGrp="1"/>
          </p:cNvSpPr>
          <p:nvPr>
            <p:ph type="sldNum" sz="quarter" idx="10"/>
          </p:nvPr>
        </p:nvSpPr>
        <p:spPr/>
        <p:txBody>
          <a:bodyPr/>
          <a:lstStyle/>
          <a:p>
            <a:fld id="{5F64BEBF-0521-4A2C-9A42-92464F749983}" type="slidenum">
              <a:rPr lang="en-US" smtClean="0"/>
              <a:t>20</a:t>
            </a:fld>
            <a:endParaRPr lang="en-US"/>
          </a:p>
        </p:txBody>
      </p:sp>
    </p:spTree>
    <p:extLst>
      <p:ext uri="{BB962C8B-B14F-4D97-AF65-F5344CB8AC3E}">
        <p14:creationId xmlns:p14="http://schemas.microsoft.com/office/powerpoint/2010/main" val="190907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u="sng" dirty="0">
                <a:solidFill>
                  <a:schemeClr val="accent5">
                    <a:lumMod val="50000"/>
                  </a:schemeClr>
                </a:solidFill>
                <a:latin typeface="Verdana" panose="020B0604030504040204" pitchFamily="34" charset="0"/>
                <a:ea typeface="Verdana" panose="020B0604030504040204" pitchFamily="34" charset="0"/>
              </a:rPr>
              <a:t>CASE CONFERENCING</a:t>
            </a:r>
          </a:p>
          <a:p>
            <a:endParaRPr lang="en-US" b="1" u="sng" dirty="0">
              <a:solidFill>
                <a:schemeClr val="accent5">
                  <a:lumMod val="50000"/>
                </a:schemeClr>
              </a:solidFill>
              <a:latin typeface="Verdana" panose="020B0604030504040204" pitchFamily="34" charset="0"/>
              <a:ea typeface="Verdana" panose="020B0604030504040204" pitchFamily="34" charset="0"/>
            </a:endParaRPr>
          </a:p>
          <a:p>
            <a:pPr marL="0" indent="0">
              <a:lnSpc>
                <a:spcPct val="100000"/>
              </a:lnSpc>
              <a:spcAft>
                <a:spcPts val="600"/>
              </a:spcAft>
              <a:buClr>
                <a:schemeClr val="accent5">
                  <a:lumMod val="50000"/>
                </a:schemeClr>
              </a:buClr>
              <a:buNone/>
            </a:pP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Case conferencing is used to “workshop” participants at the top of the prioritization list to determine their housing needs and preferences to facilitate referral to appropriate housing resources as they become available </a:t>
            </a:r>
          </a:p>
          <a:p>
            <a:pPr>
              <a:lnSpc>
                <a:spcPct val="100000"/>
              </a:lnSpc>
              <a:spcAft>
                <a:spcPts val="600"/>
              </a:spcAft>
              <a:buClr>
                <a:schemeClr val="accent5">
                  <a:lumMod val="50000"/>
                </a:schemeClr>
              </a:buClr>
              <a:buFont typeface="Wingdings" panose="05000000000000000000" pitchFamily="2" charset="2"/>
              <a:buChar char="Ø"/>
            </a:pP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Case conferencing is used to identify prioritized participants who may be at imminent risk of harm or death </a:t>
            </a:r>
          </a:p>
          <a:p>
            <a:pPr>
              <a:lnSpc>
                <a:spcPct val="100000"/>
              </a:lnSpc>
              <a:spcAft>
                <a:spcPts val="600"/>
              </a:spcAft>
              <a:buClr>
                <a:schemeClr val="accent5">
                  <a:lumMod val="50000"/>
                </a:schemeClr>
              </a:buClr>
              <a:buFont typeface="Wingdings" panose="05000000000000000000" pitchFamily="2" charset="2"/>
              <a:buChar char="Ø"/>
            </a:pP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Case conferencing is not used to advocate for or bypass participants</a:t>
            </a:r>
          </a:p>
          <a:p>
            <a:endParaRPr lang="en-US" dirty="0"/>
          </a:p>
        </p:txBody>
      </p:sp>
      <p:sp>
        <p:nvSpPr>
          <p:cNvPr id="4" name="Slide Number Placeholder 3"/>
          <p:cNvSpPr>
            <a:spLocks noGrp="1"/>
          </p:cNvSpPr>
          <p:nvPr>
            <p:ph type="sldNum" sz="quarter" idx="10"/>
          </p:nvPr>
        </p:nvSpPr>
        <p:spPr/>
        <p:txBody>
          <a:bodyPr/>
          <a:lstStyle/>
          <a:p>
            <a:fld id="{5F64BEBF-0521-4A2C-9A42-92464F749983}" type="slidenum">
              <a:rPr lang="en-US" smtClean="0"/>
              <a:t>21</a:t>
            </a:fld>
            <a:endParaRPr lang="en-US"/>
          </a:p>
        </p:txBody>
      </p:sp>
    </p:spTree>
    <p:extLst>
      <p:ext uri="{BB962C8B-B14F-4D97-AF65-F5344CB8AC3E}">
        <p14:creationId xmlns:p14="http://schemas.microsoft.com/office/powerpoint/2010/main" val="28470607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D8691A-AFED-6D98-CC1A-05EA09B8BC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315F01-0C2A-3279-6421-BAB9430015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6F5B3A-D431-435E-64FC-F3D084355ACE}"/>
              </a:ext>
            </a:extLst>
          </p:cNvPr>
          <p:cNvSpPr>
            <a:spLocks noGrp="1"/>
          </p:cNvSpPr>
          <p:nvPr>
            <p:ph type="body" idx="1"/>
          </p:nvPr>
        </p:nvSpPr>
        <p:spPr/>
        <p:txBody>
          <a:bodyPr/>
          <a:lstStyle/>
          <a:p>
            <a:r>
              <a:rPr lang="en-US" b="1" u="sng" dirty="0">
                <a:solidFill>
                  <a:schemeClr val="accent5">
                    <a:lumMod val="50000"/>
                  </a:schemeClr>
                </a:solidFill>
                <a:latin typeface="Verdana" panose="020B0604030504040204" pitchFamily="34" charset="0"/>
                <a:ea typeface="Verdana" panose="020B0604030504040204" pitchFamily="34" charset="0"/>
              </a:rPr>
              <a:t>CASE CONFERENCING</a:t>
            </a:r>
          </a:p>
          <a:p>
            <a:endParaRPr lang="en-US" b="1" u="sng" dirty="0">
              <a:solidFill>
                <a:schemeClr val="accent5">
                  <a:lumMod val="50000"/>
                </a:schemeClr>
              </a:solidFill>
              <a:latin typeface="Verdana" panose="020B0604030504040204" pitchFamily="34" charset="0"/>
              <a:ea typeface="Verdana" panose="020B0604030504040204" pitchFamily="34" charset="0"/>
            </a:endParaRPr>
          </a:p>
          <a:p>
            <a:pPr marL="0" indent="0">
              <a:lnSpc>
                <a:spcPct val="100000"/>
              </a:lnSpc>
              <a:spcAft>
                <a:spcPts val="600"/>
              </a:spcAft>
              <a:buClr>
                <a:schemeClr val="accent5">
                  <a:lumMod val="50000"/>
                </a:schemeClr>
              </a:buClr>
              <a:buNone/>
            </a:pP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Case conferencing is used to “workshop” participants at the top of the prioritization list to determine their housing needs and preferences to facilitate referral to appropriate housing resources as they become available </a:t>
            </a:r>
          </a:p>
          <a:p>
            <a:pPr>
              <a:lnSpc>
                <a:spcPct val="100000"/>
              </a:lnSpc>
              <a:spcAft>
                <a:spcPts val="600"/>
              </a:spcAft>
              <a:buClr>
                <a:schemeClr val="accent5">
                  <a:lumMod val="50000"/>
                </a:schemeClr>
              </a:buClr>
              <a:buFont typeface="Wingdings" panose="05000000000000000000" pitchFamily="2" charset="2"/>
              <a:buChar char="Ø"/>
            </a:pP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Case conferencing is used to identify prioritized participants who may be at imminent risk of harm or death </a:t>
            </a:r>
          </a:p>
          <a:p>
            <a:pPr>
              <a:lnSpc>
                <a:spcPct val="100000"/>
              </a:lnSpc>
              <a:spcAft>
                <a:spcPts val="600"/>
              </a:spcAft>
              <a:buClr>
                <a:schemeClr val="accent5">
                  <a:lumMod val="50000"/>
                </a:schemeClr>
              </a:buClr>
              <a:buFont typeface="Wingdings" panose="05000000000000000000" pitchFamily="2" charset="2"/>
              <a:buChar char="Ø"/>
            </a:pP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Case conferencing is not used to advocate for or bypass participants</a:t>
            </a:r>
          </a:p>
          <a:p>
            <a:endParaRPr lang="en-US" dirty="0"/>
          </a:p>
        </p:txBody>
      </p:sp>
      <p:sp>
        <p:nvSpPr>
          <p:cNvPr id="4" name="Slide Number Placeholder 3">
            <a:extLst>
              <a:ext uri="{FF2B5EF4-FFF2-40B4-BE49-F238E27FC236}">
                <a16:creationId xmlns:a16="http://schemas.microsoft.com/office/drawing/2014/main" id="{0760FD25-3AB8-03CA-8673-BDDDA6166487}"/>
              </a:ext>
            </a:extLst>
          </p:cNvPr>
          <p:cNvSpPr>
            <a:spLocks noGrp="1"/>
          </p:cNvSpPr>
          <p:nvPr>
            <p:ph type="sldNum" sz="quarter" idx="10"/>
          </p:nvPr>
        </p:nvSpPr>
        <p:spPr/>
        <p:txBody>
          <a:bodyPr/>
          <a:lstStyle/>
          <a:p>
            <a:fld id="{5F64BEBF-0521-4A2C-9A42-92464F749983}" type="slidenum">
              <a:rPr lang="en-US" smtClean="0"/>
              <a:t>22</a:t>
            </a:fld>
            <a:endParaRPr lang="en-US"/>
          </a:p>
        </p:txBody>
      </p:sp>
    </p:spTree>
    <p:extLst>
      <p:ext uri="{BB962C8B-B14F-4D97-AF65-F5344CB8AC3E}">
        <p14:creationId xmlns:p14="http://schemas.microsoft.com/office/powerpoint/2010/main" val="19803732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u="sng" dirty="0">
                <a:solidFill>
                  <a:srgbClr val="002060"/>
                </a:solidFill>
                <a:latin typeface="Verdana" panose="020B0604030504040204" pitchFamily="34" charset="0"/>
                <a:ea typeface="Verdana" panose="020B0604030504040204" pitchFamily="34" charset="0"/>
              </a:rPr>
              <a:t>REFERRALS</a:t>
            </a:r>
          </a:p>
          <a:p>
            <a:endParaRPr lang="en-US" sz="1200" b="1" u="sng" dirty="0">
              <a:solidFill>
                <a:srgbClr val="002060"/>
              </a:solidFill>
              <a:latin typeface="Verdana" panose="020B0604030504040204" pitchFamily="34" charset="0"/>
              <a:ea typeface="Verdana" panose="020B0604030504040204" pitchFamily="34" charset="0"/>
            </a:endParaRPr>
          </a:p>
          <a:p>
            <a:pPr>
              <a:buFont typeface="Wingdings" panose="05000000000000000000" pitchFamily="2" charset="2"/>
              <a:buChar char="Ø"/>
            </a:pPr>
            <a:r>
              <a:rPr lang="en-US" sz="1200" b="1" dirty="0">
                <a:solidFill>
                  <a:srgbClr val="002060"/>
                </a:solidFill>
                <a:latin typeface="Verdana" panose="020B0604030504040204" pitchFamily="34" charset="0"/>
                <a:ea typeface="Verdana" panose="020B0604030504040204" pitchFamily="34" charset="0"/>
              </a:rPr>
              <a:t>A uniform referral process to fill all housing program openings funded with </a:t>
            </a:r>
            <a:r>
              <a:rPr lang="en-US" sz="1200" b="1" dirty="0" err="1">
                <a:solidFill>
                  <a:srgbClr val="002060"/>
                </a:solidFill>
                <a:latin typeface="Verdana" panose="020B0604030504040204" pitchFamily="34" charset="0"/>
                <a:ea typeface="Verdana" panose="020B0604030504040204" pitchFamily="34" charset="0"/>
              </a:rPr>
              <a:t>CoC</a:t>
            </a:r>
            <a:r>
              <a:rPr lang="en-US" sz="1200" b="1" dirty="0">
                <a:solidFill>
                  <a:srgbClr val="002060"/>
                </a:solidFill>
                <a:latin typeface="Verdana" panose="020B0604030504040204" pitchFamily="34" charset="0"/>
                <a:ea typeface="Verdana" panose="020B0604030504040204" pitchFamily="34" charset="0"/>
              </a:rPr>
              <a:t> and ESG Dollars</a:t>
            </a:r>
            <a:br>
              <a:rPr lang="en-US" sz="1200" b="1" dirty="0">
                <a:solidFill>
                  <a:srgbClr val="002060"/>
                </a:solidFill>
                <a:latin typeface="Verdana" panose="020B0604030504040204" pitchFamily="34" charset="0"/>
                <a:ea typeface="Verdana" panose="020B0604030504040204" pitchFamily="34" charset="0"/>
              </a:rPr>
            </a:br>
            <a:endParaRPr lang="en-US" sz="1200" b="1" dirty="0">
              <a:solidFill>
                <a:srgbClr val="002060"/>
              </a:solidFill>
              <a:latin typeface="Verdana" panose="020B0604030504040204" pitchFamily="34" charset="0"/>
              <a:ea typeface="Verdana" panose="020B0604030504040204" pitchFamily="34" charset="0"/>
            </a:endParaRPr>
          </a:p>
          <a:p>
            <a:pPr>
              <a:buFont typeface="Wingdings" panose="05000000000000000000" pitchFamily="2" charset="2"/>
              <a:buChar char="Ø"/>
            </a:pPr>
            <a:r>
              <a:rPr lang="en-US" sz="1200" b="1" dirty="0">
                <a:solidFill>
                  <a:srgbClr val="002060"/>
                </a:solidFill>
                <a:latin typeface="Verdana" panose="020B0604030504040204" pitchFamily="34" charset="0"/>
                <a:ea typeface="Verdana" panose="020B0604030504040204" pitchFamily="34" charset="0"/>
              </a:rPr>
              <a:t>A Low-Barrier &amp; Housing First referral process</a:t>
            </a:r>
            <a:br>
              <a:rPr lang="en-US" sz="1200" b="1" dirty="0">
                <a:solidFill>
                  <a:srgbClr val="002060"/>
                </a:solidFill>
                <a:latin typeface="Verdana" panose="020B0604030504040204" pitchFamily="34" charset="0"/>
                <a:ea typeface="Verdana" panose="020B0604030504040204" pitchFamily="34" charset="0"/>
              </a:rPr>
            </a:br>
            <a:endParaRPr lang="en-US" sz="1200" b="1" dirty="0">
              <a:solidFill>
                <a:srgbClr val="002060"/>
              </a:solidFill>
              <a:latin typeface="Verdana" panose="020B0604030504040204" pitchFamily="34" charset="0"/>
              <a:ea typeface="Verdana" panose="020B0604030504040204" pitchFamily="34" charset="0"/>
            </a:endParaRPr>
          </a:p>
          <a:p>
            <a:pPr>
              <a:buFont typeface="Wingdings" panose="05000000000000000000" pitchFamily="2" charset="2"/>
              <a:buChar char="Ø"/>
            </a:pPr>
            <a:r>
              <a:rPr lang="en-US" sz="1200" b="1" dirty="0">
                <a:solidFill>
                  <a:srgbClr val="002060"/>
                </a:solidFill>
                <a:latin typeface="Verdana" panose="020B0604030504040204" pitchFamily="34" charset="0"/>
                <a:ea typeface="Verdana" panose="020B0604030504040204" pitchFamily="34" charset="0"/>
              </a:rPr>
              <a:t>An inventory of participating projects</a:t>
            </a:r>
            <a:br>
              <a:rPr lang="en-US" sz="1200" b="1" dirty="0">
                <a:solidFill>
                  <a:srgbClr val="002060"/>
                </a:solidFill>
                <a:latin typeface="Verdana" panose="020B0604030504040204" pitchFamily="34" charset="0"/>
                <a:ea typeface="Verdana" panose="020B0604030504040204" pitchFamily="34" charset="0"/>
              </a:rPr>
            </a:br>
            <a:endParaRPr lang="en-US" sz="1200" b="1" dirty="0">
              <a:solidFill>
                <a:srgbClr val="002060"/>
              </a:solidFill>
              <a:latin typeface="Verdana" panose="020B0604030504040204" pitchFamily="34" charset="0"/>
              <a:ea typeface="Verdana" panose="020B0604030504040204" pitchFamily="34" charset="0"/>
            </a:endParaRPr>
          </a:p>
          <a:p>
            <a:pPr>
              <a:buFont typeface="Wingdings" panose="05000000000000000000" pitchFamily="2" charset="2"/>
              <a:buChar char="Ø"/>
            </a:pPr>
            <a:r>
              <a:rPr lang="en-US" sz="1200" b="1" dirty="0">
                <a:solidFill>
                  <a:srgbClr val="002060"/>
                </a:solidFill>
                <a:latin typeface="Verdana" panose="020B0604030504040204" pitchFamily="34" charset="0"/>
                <a:ea typeface="Verdana" panose="020B0604030504040204" pitchFamily="34" charset="0"/>
              </a:rPr>
              <a:t>A nondiscrimination policy</a:t>
            </a:r>
            <a:br>
              <a:rPr lang="en-US" sz="1200" b="1" dirty="0">
                <a:solidFill>
                  <a:srgbClr val="002060"/>
                </a:solidFill>
                <a:latin typeface="Verdana" panose="020B0604030504040204" pitchFamily="34" charset="0"/>
                <a:ea typeface="Verdana" panose="020B0604030504040204" pitchFamily="34" charset="0"/>
              </a:rPr>
            </a:br>
            <a:endParaRPr lang="en-US" sz="1200" b="1" dirty="0">
              <a:solidFill>
                <a:srgbClr val="002060"/>
              </a:solidFill>
              <a:latin typeface="Verdana" panose="020B0604030504040204" pitchFamily="34" charset="0"/>
              <a:ea typeface="Verdana" panose="020B0604030504040204" pitchFamily="34" charset="0"/>
            </a:endParaRPr>
          </a:p>
          <a:p>
            <a:endParaRPr lang="en-US" sz="1200" dirty="0"/>
          </a:p>
        </p:txBody>
      </p:sp>
      <p:sp>
        <p:nvSpPr>
          <p:cNvPr id="4" name="Slide Number Placeholder 3"/>
          <p:cNvSpPr>
            <a:spLocks noGrp="1"/>
          </p:cNvSpPr>
          <p:nvPr>
            <p:ph type="sldNum" sz="quarter" idx="10"/>
          </p:nvPr>
        </p:nvSpPr>
        <p:spPr/>
        <p:txBody>
          <a:bodyPr/>
          <a:lstStyle/>
          <a:p>
            <a:fld id="{5F64BEBF-0521-4A2C-9A42-92464F749983}" type="slidenum">
              <a:rPr lang="en-US" smtClean="0"/>
              <a:t>23</a:t>
            </a:fld>
            <a:endParaRPr lang="en-US"/>
          </a:p>
        </p:txBody>
      </p:sp>
    </p:spTree>
    <p:extLst>
      <p:ext uri="{BB962C8B-B14F-4D97-AF65-F5344CB8AC3E}">
        <p14:creationId xmlns:p14="http://schemas.microsoft.com/office/powerpoint/2010/main" val="34673684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u="sng" dirty="0">
                <a:solidFill>
                  <a:schemeClr val="accent5">
                    <a:lumMod val="50000"/>
                  </a:schemeClr>
                </a:solidFill>
                <a:latin typeface="Verdana" panose="020B0604030504040204" pitchFamily="34" charset="0"/>
                <a:ea typeface="Verdana" panose="020B0604030504040204" pitchFamily="34" charset="0"/>
              </a:rPr>
              <a:t>Training Overview</a:t>
            </a:r>
          </a:p>
          <a:p>
            <a:endParaRPr lang="en-US" sz="1200" b="1" u="sng" dirty="0">
              <a:solidFill>
                <a:schemeClr val="accent5">
                  <a:lumMod val="50000"/>
                </a:schemeClr>
              </a:solidFill>
              <a:latin typeface="Verdana" panose="020B0604030504040204" pitchFamily="34" charset="0"/>
              <a:ea typeface="Verdana" panose="020B060403050404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What is Coordinated Entry?</a:t>
            </a:r>
          </a:p>
          <a:p>
            <a:endParaRPr lang="en-US" sz="1200" b="1" u="sng" dirty="0">
              <a:solidFill>
                <a:schemeClr val="accent5">
                  <a:lumMod val="50000"/>
                </a:schemeClr>
              </a:solidFill>
              <a:latin typeface="Verdana" panose="020B0604030504040204" pitchFamily="34" charset="0"/>
              <a:ea typeface="Verdana" panose="020B0604030504040204" pitchFamily="34" charset="0"/>
            </a:endParaRPr>
          </a:p>
          <a:p>
            <a:endParaRPr lang="en-US" sz="1200" b="1" u="sng" dirty="0">
              <a:solidFill>
                <a:schemeClr val="accent5">
                  <a:lumMod val="50000"/>
                </a:schemeClr>
              </a:solidFill>
              <a:latin typeface="Verdana" panose="020B0604030504040204" pitchFamily="34" charset="0"/>
              <a:ea typeface="Verdana" panose="020B0604030504040204" pitchFamily="34" charset="0"/>
            </a:endParaRPr>
          </a:p>
          <a:p>
            <a:pPr>
              <a:lnSpc>
                <a:spcPct val="100000"/>
              </a:lnSpc>
              <a:buFont typeface="Wingdings" panose="05000000000000000000" pitchFamily="2" charset="2"/>
              <a:buChar char="Ø"/>
            </a:pPr>
            <a:r>
              <a:rPr lang="en-US" sz="3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Four Basic Steps of Coordinated Entry</a:t>
            </a:r>
          </a:p>
          <a:p>
            <a:pPr lvl="1">
              <a:lnSpc>
                <a:spcPct val="100000"/>
              </a:lnSpc>
              <a:buFont typeface="Wingdings" panose="05000000000000000000" pitchFamily="2" charset="2"/>
              <a:buChar char="Ø"/>
            </a:pPr>
            <a:r>
              <a:rPr lang="en-US" sz="28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 Access</a:t>
            </a:r>
          </a:p>
          <a:p>
            <a:pPr lvl="1">
              <a:lnSpc>
                <a:spcPct val="100000"/>
              </a:lnSpc>
              <a:buFont typeface="Wingdings" panose="05000000000000000000" pitchFamily="2" charset="2"/>
              <a:buChar char="Ø"/>
            </a:pPr>
            <a:r>
              <a:rPr lang="en-US" sz="28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 Assess</a:t>
            </a:r>
          </a:p>
          <a:p>
            <a:pPr lvl="1">
              <a:lnSpc>
                <a:spcPct val="100000"/>
              </a:lnSpc>
              <a:buFont typeface="Wingdings" panose="05000000000000000000" pitchFamily="2" charset="2"/>
              <a:buChar char="Ø"/>
            </a:pPr>
            <a:r>
              <a:rPr lang="en-US" sz="28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 Prioritize</a:t>
            </a:r>
          </a:p>
          <a:p>
            <a:pPr lvl="1">
              <a:lnSpc>
                <a:spcPct val="100000"/>
              </a:lnSpc>
              <a:buFont typeface="Wingdings" panose="05000000000000000000" pitchFamily="2" charset="2"/>
              <a:buChar char="Ø"/>
            </a:pPr>
            <a:r>
              <a:rPr lang="en-US" sz="28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 Refer</a:t>
            </a:r>
            <a:endParaRPr lang="en-US" dirty="0"/>
          </a:p>
        </p:txBody>
      </p:sp>
      <p:sp>
        <p:nvSpPr>
          <p:cNvPr id="4" name="Slide Number Placeholder 3"/>
          <p:cNvSpPr>
            <a:spLocks noGrp="1"/>
          </p:cNvSpPr>
          <p:nvPr>
            <p:ph type="sldNum" sz="quarter" idx="10"/>
          </p:nvPr>
        </p:nvSpPr>
        <p:spPr/>
        <p:txBody>
          <a:bodyPr/>
          <a:lstStyle/>
          <a:p>
            <a:fld id="{5F64BEBF-0521-4A2C-9A42-92464F749983}" type="slidenum">
              <a:rPr lang="en-US" smtClean="0"/>
              <a:t>3</a:t>
            </a:fld>
            <a:endParaRPr lang="en-US"/>
          </a:p>
        </p:txBody>
      </p:sp>
    </p:spTree>
    <p:extLst>
      <p:ext uri="{BB962C8B-B14F-4D97-AF65-F5344CB8AC3E}">
        <p14:creationId xmlns:p14="http://schemas.microsoft.com/office/powerpoint/2010/main" val="342901666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u="sng" dirty="0">
                <a:solidFill>
                  <a:schemeClr val="accent5">
                    <a:lumMod val="50000"/>
                  </a:schemeClr>
                </a:solidFill>
                <a:latin typeface="Verdana" panose="020B0604030504040204" pitchFamily="34" charset="0"/>
                <a:ea typeface="Verdana" panose="020B0604030504040204" pitchFamily="34" charset="0"/>
              </a:rPr>
              <a:t>CE Housing Resources</a:t>
            </a:r>
          </a:p>
          <a:p>
            <a:endParaRPr lang="en-US" sz="1200" b="1" u="sng" dirty="0">
              <a:solidFill>
                <a:schemeClr val="accent5">
                  <a:lumMod val="50000"/>
                </a:schemeClr>
              </a:solidFill>
              <a:latin typeface="Verdana" panose="020B0604030504040204" pitchFamily="34" charset="0"/>
              <a:ea typeface="Verdana" panose="020B0604030504040204" pitchFamily="34" charset="0"/>
            </a:endParaRPr>
          </a:p>
          <a:p>
            <a:pPr marL="0" lvl="0" indent="0">
              <a:buNone/>
            </a:pPr>
            <a:r>
              <a:rPr lang="en-US" sz="1200" b="1" dirty="0">
                <a:solidFill>
                  <a:schemeClr val="accent5">
                    <a:lumMod val="50000"/>
                  </a:schemeClr>
                </a:solidFill>
                <a:latin typeface="Verdana" panose="020B0604030504040204" pitchFamily="34" charset="0"/>
                <a:ea typeface="Verdana" panose="020B0604030504040204" pitchFamily="34" charset="0"/>
              </a:rPr>
              <a:t>The purpose of this assessment is to provide equitable access to </a:t>
            </a:r>
            <a:r>
              <a:rPr lang="en-US" sz="1200" b="1" dirty="0" err="1">
                <a:solidFill>
                  <a:schemeClr val="accent5">
                    <a:lumMod val="50000"/>
                  </a:schemeClr>
                </a:solidFill>
                <a:latin typeface="Verdana" panose="020B0604030504040204" pitchFamily="34" charset="0"/>
                <a:ea typeface="Verdana" panose="020B0604030504040204" pitchFamily="34" charset="0"/>
              </a:rPr>
              <a:t>CoC</a:t>
            </a:r>
            <a:r>
              <a:rPr lang="en-US" sz="1200" b="1" dirty="0">
                <a:solidFill>
                  <a:schemeClr val="accent5">
                    <a:lumMod val="50000"/>
                  </a:schemeClr>
                </a:solidFill>
                <a:latin typeface="Verdana" panose="020B0604030504040204" pitchFamily="34" charset="0"/>
                <a:ea typeface="Verdana" panose="020B0604030504040204" pitchFamily="34" charset="0"/>
              </a:rPr>
              <a:t> funded housing resources: </a:t>
            </a:r>
          </a:p>
          <a:p>
            <a:pPr marL="2286000" lvl="5" indent="0">
              <a:buNone/>
            </a:pPr>
            <a:endParaRPr lang="en-US" sz="1200" b="1" dirty="0">
              <a:solidFill>
                <a:schemeClr val="accent5">
                  <a:lumMod val="50000"/>
                </a:schemeClr>
              </a:solidFill>
              <a:latin typeface="Verdana" panose="020B0604030504040204" pitchFamily="34" charset="0"/>
              <a:ea typeface="Verdana" panose="020B0604030504040204" pitchFamily="34" charset="0"/>
            </a:endParaRPr>
          </a:p>
          <a:p>
            <a:pPr lvl="0">
              <a:buFont typeface="Wingdings" panose="05000000000000000000" pitchFamily="2" charset="2"/>
              <a:buChar char="Ø"/>
            </a:pPr>
            <a:r>
              <a:rPr lang="en-US" sz="1200" b="1" dirty="0">
                <a:solidFill>
                  <a:schemeClr val="accent5">
                    <a:lumMod val="50000"/>
                  </a:schemeClr>
                </a:solidFill>
                <a:latin typeface="Verdana" panose="020B0604030504040204" pitchFamily="34" charset="0"/>
                <a:ea typeface="Verdana" panose="020B0604030504040204" pitchFamily="34" charset="0"/>
              </a:rPr>
              <a:t>Statewide and City of Bangor Shelter Plus Care vouchers</a:t>
            </a:r>
          </a:p>
          <a:p>
            <a:pPr lvl="0">
              <a:buFont typeface="Wingdings" panose="05000000000000000000" pitchFamily="2" charset="2"/>
              <a:buChar char="Ø"/>
            </a:pPr>
            <a:endParaRPr lang="en-US" sz="1200" b="1" dirty="0">
              <a:solidFill>
                <a:schemeClr val="accent5">
                  <a:lumMod val="50000"/>
                </a:schemeClr>
              </a:solidFill>
              <a:latin typeface="Verdana" panose="020B0604030504040204" pitchFamily="34" charset="0"/>
              <a:ea typeface="Verdana" panose="020B0604030504040204" pitchFamily="34" charset="0"/>
            </a:endParaRPr>
          </a:p>
          <a:p>
            <a:pPr lvl="0">
              <a:buFont typeface="Wingdings" panose="05000000000000000000" pitchFamily="2" charset="2"/>
              <a:buChar char="Ø"/>
            </a:pPr>
            <a:r>
              <a:rPr lang="en-US" sz="1200" b="1" dirty="0">
                <a:solidFill>
                  <a:schemeClr val="accent5">
                    <a:lumMod val="50000"/>
                  </a:schemeClr>
                </a:solidFill>
                <a:latin typeface="Verdana" panose="020B0604030504040204" pitchFamily="34" charset="0"/>
                <a:ea typeface="Verdana" panose="020B0604030504040204" pitchFamily="34" charset="0"/>
              </a:rPr>
              <a:t>Limited Rapid Re-housing projects (PS, Amistad, KCHC, Veteran and DV)</a:t>
            </a:r>
          </a:p>
          <a:p>
            <a:pPr lvl="0">
              <a:buFont typeface="Wingdings" panose="05000000000000000000" pitchFamily="2" charset="2"/>
              <a:buChar char="Ø"/>
            </a:pPr>
            <a:endParaRPr lang="en-US" sz="1200" b="1" dirty="0">
              <a:solidFill>
                <a:schemeClr val="accent5">
                  <a:lumMod val="50000"/>
                </a:schemeClr>
              </a:solidFill>
              <a:latin typeface="Verdana" panose="020B0604030504040204" pitchFamily="34" charset="0"/>
              <a:ea typeface="Verdana" panose="020B0604030504040204" pitchFamily="34" charset="0"/>
            </a:endParaRPr>
          </a:p>
          <a:p>
            <a:pPr lvl="0">
              <a:buFont typeface="Wingdings" panose="05000000000000000000" pitchFamily="2" charset="2"/>
              <a:buChar char="Ø"/>
            </a:pPr>
            <a:r>
              <a:rPr lang="en-US" sz="1200" b="1" dirty="0">
                <a:solidFill>
                  <a:schemeClr val="accent5">
                    <a:lumMod val="50000"/>
                  </a:schemeClr>
                </a:solidFill>
                <a:latin typeface="Verdana" panose="020B0604030504040204" pitchFamily="34" charset="0"/>
                <a:ea typeface="Verdana" panose="020B0604030504040204" pitchFamily="34" charset="0"/>
              </a:rPr>
              <a:t>Facility based Permanent Supportive Housing (Logan Place, Everett St, Huston Commons, </a:t>
            </a:r>
            <a:r>
              <a:rPr lang="en-US" sz="1200" b="1" dirty="0" err="1">
                <a:solidFill>
                  <a:schemeClr val="accent5">
                    <a:lumMod val="50000"/>
                  </a:schemeClr>
                </a:solidFill>
                <a:latin typeface="Verdana" panose="020B0604030504040204" pitchFamily="34" charset="0"/>
                <a:ea typeface="Verdana" panose="020B0604030504040204" pitchFamily="34" charset="0"/>
              </a:rPr>
              <a:t>Chalila</a:t>
            </a:r>
            <a:r>
              <a:rPr lang="en-US" sz="1200" b="1" dirty="0">
                <a:solidFill>
                  <a:schemeClr val="accent5">
                    <a:lumMod val="50000"/>
                  </a:schemeClr>
                </a:solidFill>
                <a:latin typeface="Verdana" panose="020B0604030504040204" pitchFamily="34" charset="0"/>
                <a:ea typeface="Verdana" panose="020B0604030504040204" pitchFamily="34" charset="0"/>
              </a:rPr>
              <a:t> </a:t>
            </a:r>
            <a:r>
              <a:rPr lang="en-US" sz="1200" b="1" dirty="0" err="1">
                <a:solidFill>
                  <a:schemeClr val="accent5">
                    <a:lumMod val="50000"/>
                  </a:schemeClr>
                </a:solidFill>
                <a:latin typeface="Verdana" panose="020B0604030504040204" pitchFamily="34" charset="0"/>
                <a:ea typeface="Verdana" panose="020B0604030504040204" pitchFamily="34" charset="0"/>
              </a:rPr>
              <a:t>Apts</a:t>
            </a:r>
            <a:r>
              <a:rPr lang="en-US" sz="1200" b="1" dirty="0">
                <a:solidFill>
                  <a:schemeClr val="accent5">
                    <a:lumMod val="50000"/>
                  </a:schemeClr>
                </a:solidFill>
                <a:latin typeface="Verdana" panose="020B0604030504040204" pitchFamily="34" charset="0"/>
                <a:ea typeface="Verdana" panose="020B0604030504040204" pitchFamily="34" charset="0"/>
              </a:rPr>
              <a:t>, CHOM, etc.)</a:t>
            </a:r>
          </a:p>
          <a:p>
            <a:pPr lvl="2">
              <a:lnSpc>
                <a:spcPct val="100000"/>
              </a:lnSpc>
              <a:buClr>
                <a:schemeClr val="bg1"/>
              </a:buClr>
              <a:buFont typeface="Wingdings" panose="05000000000000000000" pitchFamily="2" charset="2"/>
              <a:buChar char="Ø"/>
            </a:pPr>
            <a:endPar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endParaRPr lang="en-US" sz="1200" dirty="0"/>
          </a:p>
        </p:txBody>
      </p:sp>
      <p:sp>
        <p:nvSpPr>
          <p:cNvPr id="4" name="Slide Number Placeholder 3"/>
          <p:cNvSpPr>
            <a:spLocks noGrp="1"/>
          </p:cNvSpPr>
          <p:nvPr>
            <p:ph type="sldNum" sz="quarter" idx="10"/>
          </p:nvPr>
        </p:nvSpPr>
        <p:spPr/>
        <p:txBody>
          <a:bodyPr/>
          <a:lstStyle/>
          <a:p>
            <a:fld id="{5F64BEBF-0521-4A2C-9A42-92464F749983}" type="slidenum">
              <a:rPr lang="en-US" smtClean="0"/>
              <a:t>24</a:t>
            </a:fld>
            <a:endParaRPr lang="en-US"/>
          </a:p>
        </p:txBody>
      </p:sp>
    </p:spTree>
    <p:extLst>
      <p:ext uri="{BB962C8B-B14F-4D97-AF65-F5344CB8AC3E}">
        <p14:creationId xmlns:p14="http://schemas.microsoft.com/office/powerpoint/2010/main" val="35210094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dirty="0"/>
          </a:p>
        </p:txBody>
      </p:sp>
      <p:sp>
        <p:nvSpPr>
          <p:cNvPr id="4" name="Slide Number Placeholder 3"/>
          <p:cNvSpPr>
            <a:spLocks noGrp="1"/>
          </p:cNvSpPr>
          <p:nvPr>
            <p:ph type="sldNum" sz="quarter" idx="10"/>
          </p:nvPr>
        </p:nvSpPr>
        <p:spPr/>
        <p:txBody>
          <a:bodyPr/>
          <a:lstStyle/>
          <a:p>
            <a:fld id="{0B808E91-7ADE-4317-B0B4-C18982149048}" type="slidenum">
              <a:rPr lang="en-US" smtClean="0"/>
              <a:t>25</a:t>
            </a:fld>
            <a:endParaRPr lang="en-US"/>
          </a:p>
        </p:txBody>
      </p:sp>
    </p:spTree>
    <p:extLst>
      <p:ext uri="{BB962C8B-B14F-4D97-AF65-F5344CB8AC3E}">
        <p14:creationId xmlns:p14="http://schemas.microsoft.com/office/powerpoint/2010/main" val="29117085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u="sng" dirty="0">
                <a:solidFill>
                  <a:schemeClr val="accent5">
                    <a:lumMod val="50000"/>
                  </a:schemeClr>
                </a:solidFill>
                <a:latin typeface="Verdana" panose="020B0604030504040204" pitchFamily="34" charset="0"/>
                <a:ea typeface="Verdana" panose="020B0604030504040204" pitchFamily="34" charset="0"/>
              </a:rPr>
              <a:t>Why Coordinated Entry</a:t>
            </a:r>
            <a:r>
              <a:rPr lang="en-US" sz="1200" b="1" dirty="0">
                <a:solidFill>
                  <a:schemeClr val="accent5">
                    <a:lumMod val="50000"/>
                  </a:schemeClr>
                </a:solidFill>
                <a:latin typeface="Verdana" panose="020B0604030504040204" pitchFamily="34" charset="0"/>
                <a:ea typeface="Verdana" panose="020B0604030504040204" pitchFamily="34" charset="0"/>
              </a:rPr>
              <a:t>?</a:t>
            </a:r>
          </a:p>
          <a:p>
            <a:endParaRPr lang="en-US" sz="1200" b="1" dirty="0">
              <a:solidFill>
                <a:schemeClr val="accent5">
                  <a:lumMod val="50000"/>
                </a:schemeClr>
              </a:solidFill>
              <a:latin typeface="Verdana" panose="020B0604030504040204" pitchFamily="34" charset="0"/>
              <a:ea typeface="Verdana" panose="020B0604030504040204" pitchFamily="34" charset="0"/>
            </a:endParaRPr>
          </a:p>
          <a:p>
            <a:pPr marL="0" indent="0">
              <a:lnSpc>
                <a:spcPct val="110000"/>
              </a:lnSpc>
              <a:buNone/>
            </a:pPr>
            <a:r>
              <a:rPr lang="en-US" b="1" dirty="0">
                <a:solidFill>
                  <a:srgbClr val="002060"/>
                </a:solidFill>
                <a:latin typeface="Verdana" panose="020B0604030504040204" pitchFamily="34" charset="0"/>
                <a:ea typeface="Verdana" panose="020B0604030504040204" pitchFamily="34" charset="0"/>
                <a:cs typeface="Arial" panose="020B0604020202020204" pitchFamily="34" charset="0"/>
              </a:rPr>
              <a:t>The U.S. Department </a:t>
            </a: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of Housing and Urban Development requires Continuums of Care (</a:t>
            </a:r>
            <a:r>
              <a:rPr lang="en-US" b="1" dirty="0" err="1">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CoCs</a:t>
            </a: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 to establish a consistent, streamlined process for access to resources in homeless response systems.</a:t>
            </a:r>
          </a:p>
          <a:p>
            <a:pPr marL="0" indent="0">
              <a:lnSpc>
                <a:spcPct val="110000"/>
              </a:lnSpc>
              <a:buNone/>
            </a:pPr>
            <a:endParaRPr lang="en-US" sz="105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pPr marL="0" indent="0">
              <a:lnSpc>
                <a:spcPct val="110000"/>
              </a:lnSpc>
              <a:buNone/>
            </a:pPr>
            <a:r>
              <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The purpose of Coordinated Entry is to </a:t>
            </a:r>
            <a:r>
              <a:rPr lang="en-US" b="1" i="1" u="sng"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shift </a:t>
            </a:r>
            <a:r>
              <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the focus from </a:t>
            </a:r>
            <a:r>
              <a:rPr lang="en-US" b="1" i="1" u="sng"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project focused system </a:t>
            </a:r>
            <a:r>
              <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to a </a:t>
            </a:r>
            <a:r>
              <a:rPr lang="en-US" b="1" i="1" u="sng"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person focused system </a:t>
            </a:r>
            <a:r>
              <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and </a:t>
            </a:r>
            <a:r>
              <a:rPr lang="en-US" b="1" i="1" u="sng"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prioritize participants </a:t>
            </a:r>
            <a:r>
              <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in the most need of assistance.  </a:t>
            </a:r>
          </a:p>
          <a:p>
            <a:pPr marL="0" indent="0">
              <a:lnSpc>
                <a:spcPct val="110000"/>
              </a:lnSpc>
              <a:buNone/>
            </a:pPr>
            <a:endPar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pPr marL="0" indent="0">
              <a:lnSpc>
                <a:spcPct val="110000"/>
              </a:lnSpc>
              <a:buNone/>
            </a:pPr>
            <a:r>
              <a:rPr lang="en-US" b="1" i="0"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Using this system helps to become intentional with our referrals and connections we make for those experiencing a homeless crisis. By having a systematic approach we are able to connect those with the highest demonstrated needs with the most supportive services, and in turn provide longer housing retention.</a:t>
            </a:r>
          </a:p>
          <a:p>
            <a:pPr marL="0" indent="0">
              <a:lnSpc>
                <a:spcPct val="110000"/>
              </a:lnSpc>
              <a:buNone/>
            </a:pPr>
            <a:endPar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endParaRPr lang="en-US" dirty="0"/>
          </a:p>
        </p:txBody>
      </p:sp>
      <p:sp>
        <p:nvSpPr>
          <p:cNvPr id="4" name="Slide Number Placeholder 3"/>
          <p:cNvSpPr>
            <a:spLocks noGrp="1"/>
          </p:cNvSpPr>
          <p:nvPr>
            <p:ph type="sldNum" sz="quarter" idx="10"/>
          </p:nvPr>
        </p:nvSpPr>
        <p:spPr/>
        <p:txBody>
          <a:bodyPr/>
          <a:lstStyle/>
          <a:p>
            <a:fld id="{5F64BEBF-0521-4A2C-9A42-92464F749983}" type="slidenum">
              <a:rPr lang="en-US" smtClean="0"/>
              <a:t>4</a:t>
            </a:fld>
            <a:endParaRPr lang="en-US"/>
          </a:p>
        </p:txBody>
      </p:sp>
    </p:spTree>
    <p:extLst>
      <p:ext uri="{BB962C8B-B14F-4D97-AF65-F5344CB8AC3E}">
        <p14:creationId xmlns:p14="http://schemas.microsoft.com/office/powerpoint/2010/main" val="16869045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85B4A4-C20C-5A9F-2F6E-DC02D4A376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F4403F-20CB-27B1-9C05-AB930F730C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22D3C5-A3DE-9CC0-4070-ED86D711A258}"/>
              </a:ext>
            </a:extLst>
          </p:cNvPr>
          <p:cNvSpPr>
            <a:spLocks noGrp="1"/>
          </p:cNvSpPr>
          <p:nvPr>
            <p:ph type="body" idx="1"/>
          </p:nvPr>
        </p:nvSpPr>
        <p:spPr/>
        <p:txBody>
          <a:bodyPr/>
          <a:lstStyle/>
          <a:p>
            <a:r>
              <a:rPr lang="en-US" sz="1200" b="1" u="sng" dirty="0">
                <a:solidFill>
                  <a:schemeClr val="accent5">
                    <a:lumMod val="50000"/>
                  </a:schemeClr>
                </a:solidFill>
                <a:latin typeface="Verdana" panose="020B0604030504040204" pitchFamily="34" charset="0"/>
                <a:ea typeface="Verdana" panose="020B0604030504040204" pitchFamily="34" charset="0"/>
              </a:rPr>
              <a:t>Why Coordinated Entry</a:t>
            </a:r>
            <a:r>
              <a:rPr lang="en-US" sz="1200" b="1" dirty="0">
                <a:solidFill>
                  <a:schemeClr val="accent5">
                    <a:lumMod val="50000"/>
                  </a:schemeClr>
                </a:solidFill>
                <a:latin typeface="Verdana" panose="020B0604030504040204" pitchFamily="34" charset="0"/>
                <a:ea typeface="Verdana" panose="020B0604030504040204" pitchFamily="34" charset="0"/>
              </a:rPr>
              <a:t>?</a:t>
            </a:r>
          </a:p>
          <a:p>
            <a:endParaRPr lang="en-US" sz="1200" b="1" dirty="0">
              <a:solidFill>
                <a:schemeClr val="accent5">
                  <a:lumMod val="50000"/>
                </a:schemeClr>
              </a:solidFill>
              <a:latin typeface="Verdana" panose="020B0604030504040204" pitchFamily="34" charset="0"/>
              <a:ea typeface="Verdana" panose="020B0604030504040204" pitchFamily="34" charset="0"/>
            </a:endParaRPr>
          </a:p>
          <a:p>
            <a:pPr marL="0" indent="0">
              <a:lnSpc>
                <a:spcPct val="110000"/>
              </a:lnSpc>
              <a:buNone/>
            </a:pPr>
            <a:r>
              <a:rPr lang="en-US" b="1" dirty="0">
                <a:solidFill>
                  <a:srgbClr val="002060"/>
                </a:solidFill>
                <a:latin typeface="Verdana" panose="020B0604030504040204" pitchFamily="34" charset="0"/>
                <a:ea typeface="Verdana" panose="020B0604030504040204" pitchFamily="34" charset="0"/>
                <a:cs typeface="Arial" panose="020B0604020202020204" pitchFamily="34" charset="0"/>
              </a:rPr>
              <a:t>The U.S. Department </a:t>
            </a: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of Housing and Urban Development requires Continuums of Care (</a:t>
            </a:r>
            <a:r>
              <a:rPr lang="en-US" b="1" dirty="0" err="1">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CoCs</a:t>
            </a: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 to establish a consistent, streamlined process for access to resources in homeless response systems.</a:t>
            </a:r>
          </a:p>
          <a:p>
            <a:pPr marL="0" indent="0">
              <a:lnSpc>
                <a:spcPct val="110000"/>
              </a:lnSpc>
              <a:buNone/>
            </a:pPr>
            <a:endParaRPr lang="en-US" sz="105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pPr marL="0" indent="0">
              <a:lnSpc>
                <a:spcPct val="110000"/>
              </a:lnSpc>
              <a:buNone/>
            </a:pPr>
            <a:r>
              <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The purpose of Coordinated Entry is to </a:t>
            </a:r>
            <a:r>
              <a:rPr lang="en-US" b="1" i="1" u="sng"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shift </a:t>
            </a:r>
            <a:r>
              <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the focus from </a:t>
            </a:r>
            <a:r>
              <a:rPr lang="en-US" b="1" i="1" u="sng"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project focused system </a:t>
            </a:r>
            <a:r>
              <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to a </a:t>
            </a:r>
            <a:r>
              <a:rPr lang="en-US" b="1" i="1" u="sng"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person focused system </a:t>
            </a:r>
            <a:r>
              <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and </a:t>
            </a:r>
            <a:r>
              <a:rPr lang="en-US" b="1" i="1" u="sng"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prioritize participants </a:t>
            </a:r>
            <a:r>
              <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in the most need of assistance.  </a:t>
            </a:r>
          </a:p>
          <a:p>
            <a:pPr marL="0" indent="0">
              <a:lnSpc>
                <a:spcPct val="110000"/>
              </a:lnSpc>
              <a:buNone/>
            </a:pPr>
            <a:endPar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pPr marL="0" indent="0">
              <a:lnSpc>
                <a:spcPct val="110000"/>
              </a:lnSpc>
              <a:buNone/>
            </a:pPr>
            <a:r>
              <a:rPr lang="en-US" b="1" i="0"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Using this system helps to become intentional with our referrals and connections we make for those experiencing a homeless crisis. By having a systematic approach we are able to connect those with the highest demonstrated needs with the most supportive services, and in turn provide longer housing retention.</a:t>
            </a:r>
          </a:p>
          <a:p>
            <a:pPr marL="0" indent="0">
              <a:lnSpc>
                <a:spcPct val="110000"/>
              </a:lnSpc>
              <a:buNone/>
            </a:pPr>
            <a:endPar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D2FD5315-7ECE-7C13-470F-3B3B172D34D5}"/>
              </a:ext>
            </a:extLst>
          </p:cNvPr>
          <p:cNvSpPr>
            <a:spLocks noGrp="1"/>
          </p:cNvSpPr>
          <p:nvPr>
            <p:ph type="sldNum" sz="quarter" idx="10"/>
          </p:nvPr>
        </p:nvSpPr>
        <p:spPr/>
        <p:txBody>
          <a:bodyPr/>
          <a:lstStyle/>
          <a:p>
            <a:fld id="{5F64BEBF-0521-4A2C-9A42-92464F749983}" type="slidenum">
              <a:rPr lang="en-US" smtClean="0"/>
              <a:t>5</a:t>
            </a:fld>
            <a:endParaRPr lang="en-US"/>
          </a:p>
        </p:txBody>
      </p:sp>
    </p:spTree>
    <p:extLst>
      <p:ext uri="{BB962C8B-B14F-4D97-AF65-F5344CB8AC3E}">
        <p14:creationId xmlns:p14="http://schemas.microsoft.com/office/powerpoint/2010/main" val="32883945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168027-F93C-6685-7E45-ECBC8CD05A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7CB477-B6CF-A48F-9673-A9C8DC95AE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40039C4-AF03-ED0F-D40C-F54B9CD3AD49}"/>
              </a:ext>
            </a:extLst>
          </p:cNvPr>
          <p:cNvSpPr>
            <a:spLocks noGrp="1"/>
          </p:cNvSpPr>
          <p:nvPr>
            <p:ph type="body" idx="1"/>
          </p:nvPr>
        </p:nvSpPr>
        <p:spPr/>
        <p:txBody>
          <a:bodyPr/>
          <a:lstStyle/>
          <a:p>
            <a:r>
              <a:rPr lang="en-US" sz="1200" b="1" u="sng" dirty="0">
                <a:solidFill>
                  <a:schemeClr val="accent5">
                    <a:lumMod val="50000"/>
                  </a:schemeClr>
                </a:solidFill>
                <a:latin typeface="Verdana" panose="020B0604030504040204" pitchFamily="34" charset="0"/>
                <a:ea typeface="Verdana" panose="020B0604030504040204" pitchFamily="34" charset="0"/>
              </a:rPr>
              <a:t>Why Coordinated Entry</a:t>
            </a:r>
            <a:r>
              <a:rPr lang="en-US" sz="1200" b="1" dirty="0">
                <a:solidFill>
                  <a:schemeClr val="accent5">
                    <a:lumMod val="50000"/>
                  </a:schemeClr>
                </a:solidFill>
                <a:latin typeface="Verdana" panose="020B0604030504040204" pitchFamily="34" charset="0"/>
                <a:ea typeface="Verdana" panose="020B0604030504040204" pitchFamily="34" charset="0"/>
              </a:rPr>
              <a:t>?</a:t>
            </a:r>
          </a:p>
          <a:p>
            <a:endParaRPr lang="en-US" sz="1200" b="1" dirty="0">
              <a:solidFill>
                <a:schemeClr val="accent5">
                  <a:lumMod val="50000"/>
                </a:schemeClr>
              </a:solidFill>
              <a:latin typeface="Verdana" panose="020B0604030504040204" pitchFamily="34" charset="0"/>
              <a:ea typeface="Verdana" panose="020B0604030504040204" pitchFamily="34" charset="0"/>
            </a:endParaRPr>
          </a:p>
          <a:p>
            <a:pPr marL="0" indent="0">
              <a:lnSpc>
                <a:spcPct val="110000"/>
              </a:lnSpc>
              <a:buNone/>
            </a:pPr>
            <a:r>
              <a:rPr lang="en-US" b="1" dirty="0">
                <a:solidFill>
                  <a:srgbClr val="002060"/>
                </a:solidFill>
                <a:latin typeface="Verdana" panose="020B0604030504040204" pitchFamily="34" charset="0"/>
                <a:ea typeface="Verdana" panose="020B0604030504040204" pitchFamily="34" charset="0"/>
                <a:cs typeface="Arial" panose="020B0604020202020204" pitchFamily="34" charset="0"/>
              </a:rPr>
              <a:t>The U.S. Department </a:t>
            </a: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of Housing and Urban Development requires Continuums of Care (</a:t>
            </a:r>
            <a:r>
              <a:rPr lang="en-US" b="1" dirty="0" err="1">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CoCs</a:t>
            </a: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 to establish a consistent, streamlined process for access to resources in homeless response systems.</a:t>
            </a:r>
          </a:p>
          <a:p>
            <a:pPr marL="0" indent="0">
              <a:lnSpc>
                <a:spcPct val="110000"/>
              </a:lnSpc>
              <a:buNone/>
            </a:pPr>
            <a:endParaRPr lang="en-US" sz="105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pPr marL="0" indent="0">
              <a:lnSpc>
                <a:spcPct val="110000"/>
              </a:lnSpc>
              <a:buNone/>
            </a:pPr>
            <a:r>
              <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The purpose of Coordinated Entry is to </a:t>
            </a:r>
            <a:r>
              <a:rPr lang="en-US" b="1" i="1" u="sng"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shift </a:t>
            </a:r>
            <a:r>
              <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the focus from </a:t>
            </a:r>
            <a:r>
              <a:rPr lang="en-US" b="1" i="1" u="sng"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project focused system </a:t>
            </a:r>
            <a:r>
              <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to a </a:t>
            </a:r>
            <a:r>
              <a:rPr lang="en-US" b="1" i="1" u="sng"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person focused system </a:t>
            </a:r>
            <a:r>
              <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and </a:t>
            </a:r>
            <a:r>
              <a:rPr lang="en-US" b="1" i="1" u="sng"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prioritize participants </a:t>
            </a:r>
            <a:r>
              <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in the most need of assistance.  </a:t>
            </a:r>
          </a:p>
          <a:p>
            <a:pPr marL="0" indent="0">
              <a:lnSpc>
                <a:spcPct val="110000"/>
              </a:lnSpc>
              <a:buNone/>
            </a:pPr>
            <a:endPar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pPr marL="0" indent="0">
              <a:lnSpc>
                <a:spcPct val="110000"/>
              </a:lnSpc>
              <a:buNone/>
            </a:pPr>
            <a:r>
              <a:rPr lang="en-US" b="1" i="0"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Using this system helps to become intentional with our referrals and connections we make for those experiencing a homeless crisis. By having a systematic approach we are able to connect those with the highest demonstrated needs with the most supportive services, and in turn provide longer housing retention.</a:t>
            </a:r>
          </a:p>
          <a:p>
            <a:pPr marL="0" indent="0">
              <a:lnSpc>
                <a:spcPct val="110000"/>
              </a:lnSpc>
              <a:buNone/>
            </a:pPr>
            <a:endPar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EDE52CB5-D8BA-67B1-4056-2CB4679587FD}"/>
              </a:ext>
            </a:extLst>
          </p:cNvPr>
          <p:cNvSpPr>
            <a:spLocks noGrp="1"/>
          </p:cNvSpPr>
          <p:nvPr>
            <p:ph type="sldNum" sz="quarter" idx="10"/>
          </p:nvPr>
        </p:nvSpPr>
        <p:spPr/>
        <p:txBody>
          <a:bodyPr/>
          <a:lstStyle/>
          <a:p>
            <a:fld id="{5F64BEBF-0521-4A2C-9A42-92464F749983}" type="slidenum">
              <a:rPr lang="en-US" smtClean="0"/>
              <a:t>6</a:t>
            </a:fld>
            <a:endParaRPr lang="en-US"/>
          </a:p>
        </p:txBody>
      </p:sp>
    </p:spTree>
    <p:extLst>
      <p:ext uri="{BB962C8B-B14F-4D97-AF65-F5344CB8AC3E}">
        <p14:creationId xmlns:p14="http://schemas.microsoft.com/office/powerpoint/2010/main" val="19844710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3A12EA-3C5B-C150-59D0-940774BBC0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6D83FC-A216-2CD6-0FC7-CA2EB07C9B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206547-4A45-7EA3-0267-DE0DCA18CFC9}"/>
              </a:ext>
            </a:extLst>
          </p:cNvPr>
          <p:cNvSpPr>
            <a:spLocks noGrp="1"/>
          </p:cNvSpPr>
          <p:nvPr>
            <p:ph type="body" idx="1"/>
          </p:nvPr>
        </p:nvSpPr>
        <p:spPr/>
        <p:txBody>
          <a:bodyPr/>
          <a:lstStyle/>
          <a:p>
            <a:r>
              <a:rPr lang="en-US" sz="1200" b="1" u="sng" dirty="0">
                <a:solidFill>
                  <a:schemeClr val="accent5">
                    <a:lumMod val="50000"/>
                  </a:schemeClr>
                </a:solidFill>
                <a:latin typeface="Verdana" panose="020B0604030504040204" pitchFamily="34" charset="0"/>
                <a:ea typeface="Verdana" panose="020B0604030504040204" pitchFamily="34" charset="0"/>
              </a:rPr>
              <a:t>Why Coordinated Entry</a:t>
            </a:r>
            <a:r>
              <a:rPr lang="en-US" sz="1200" b="1" dirty="0">
                <a:solidFill>
                  <a:schemeClr val="accent5">
                    <a:lumMod val="50000"/>
                  </a:schemeClr>
                </a:solidFill>
                <a:latin typeface="Verdana" panose="020B0604030504040204" pitchFamily="34" charset="0"/>
                <a:ea typeface="Verdana" panose="020B0604030504040204" pitchFamily="34" charset="0"/>
              </a:rPr>
              <a:t>?</a:t>
            </a:r>
          </a:p>
          <a:p>
            <a:endParaRPr lang="en-US" sz="1200" b="1" dirty="0">
              <a:solidFill>
                <a:schemeClr val="accent5">
                  <a:lumMod val="50000"/>
                </a:schemeClr>
              </a:solidFill>
              <a:latin typeface="Verdana" panose="020B0604030504040204" pitchFamily="34" charset="0"/>
              <a:ea typeface="Verdana" panose="020B0604030504040204" pitchFamily="34" charset="0"/>
            </a:endParaRPr>
          </a:p>
          <a:p>
            <a:pPr marL="0" indent="0">
              <a:lnSpc>
                <a:spcPct val="110000"/>
              </a:lnSpc>
              <a:buNone/>
            </a:pPr>
            <a:r>
              <a:rPr lang="en-US" b="1" dirty="0">
                <a:solidFill>
                  <a:srgbClr val="002060"/>
                </a:solidFill>
                <a:latin typeface="Verdana" panose="020B0604030504040204" pitchFamily="34" charset="0"/>
                <a:ea typeface="Verdana" panose="020B0604030504040204" pitchFamily="34" charset="0"/>
                <a:cs typeface="Arial" panose="020B0604020202020204" pitchFamily="34" charset="0"/>
              </a:rPr>
              <a:t>The U.S. Department </a:t>
            </a: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of Housing and Urban Development requires Continuums of Care (</a:t>
            </a:r>
            <a:r>
              <a:rPr lang="en-US" b="1" dirty="0" err="1">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CoCs</a:t>
            </a: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 to establish a consistent, streamlined process for access to resources in homeless response systems.</a:t>
            </a:r>
          </a:p>
          <a:p>
            <a:pPr marL="0" indent="0">
              <a:lnSpc>
                <a:spcPct val="110000"/>
              </a:lnSpc>
              <a:buNone/>
            </a:pPr>
            <a:endParaRPr lang="en-US" sz="105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pPr marL="0" indent="0">
              <a:lnSpc>
                <a:spcPct val="110000"/>
              </a:lnSpc>
              <a:buNone/>
            </a:pPr>
            <a:r>
              <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The purpose of Coordinated Entry is to </a:t>
            </a:r>
            <a:r>
              <a:rPr lang="en-US" b="1" i="1" u="sng"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shift </a:t>
            </a:r>
            <a:r>
              <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the focus from </a:t>
            </a:r>
            <a:r>
              <a:rPr lang="en-US" b="1" i="1" u="sng"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project focused system </a:t>
            </a:r>
            <a:r>
              <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to a </a:t>
            </a:r>
            <a:r>
              <a:rPr lang="en-US" b="1" i="1" u="sng"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person focused system </a:t>
            </a:r>
            <a:r>
              <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and </a:t>
            </a:r>
            <a:r>
              <a:rPr lang="en-US" b="1" i="1" u="sng"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prioritize participants </a:t>
            </a:r>
            <a:r>
              <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in the most need of assistance.  </a:t>
            </a:r>
          </a:p>
          <a:p>
            <a:pPr marL="0" indent="0">
              <a:lnSpc>
                <a:spcPct val="110000"/>
              </a:lnSpc>
              <a:buNone/>
            </a:pPr>
            <a:endPar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pPr marL="0" indent="0">
              <a:lnSpc>
                <a:spcPct val="110000"/>
              </a:lnSpc>
              <a:buNone/>
            </a:pPr>
            <a:r>
              <a:rPr lang="en-US" b="1" i="0"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Using this system helps to become intentional with our referrals and connections we make for those experiencing a homeless crisis. By having a systematic approach we are able to connect those with the highest demonstrated needs with the most supportive services, and in turn provide longer housing retention.</a:t>
            </a:r>
          </a:p>
          <a:p>
            <a:pPr marL="0" indent="0">
              <a:lnSpc>
                <a:spcPct val="110000"/>
              </a:lnSpc>
              <a:buNone/>
            </a:pPr>
            <a:endPar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A2E43EA2-8D3D-E7F4-F1C5-5B56275BBF00}"/>
              </a:ext>
            </a:extLst>
          </p:cNvPr>
          <p:cNvSpPr>
            <a:spLocks noGrp="1"/>
          </p:cNvSpPr>
          <p:nvPr>
            <p:ph type="sldNum" sz="quarter" idx="10"/>
          </p:nvPr>
        </p:nvSpPr>
        <p:spPr/>
        <p:txBody>
          <a:bodyPr/>
          <a:lstStyle/>
          <a:p>
            <a:fld id="{5F64BEBF-0521-4A2C-9A42-92464F749983}" type="slidenum">
              <a:rPr lang="en-US" smtClean="0"/>
              <a:t>7</a:t>
            </a:fld>
            <a:endParaRPr lang="en-US"/>
          </a:p>
        </p:txBody>
      </p:sp>
    </p:spTree>
    <p:extLst>
      <p:ext uri="{BB962C8B-B14F-4D97-AF65-F5344CB8AC3E}">
        <p14:creationId xmlns:p14="http://schemas.microsoft.com/office/powerpoint/2010/main" val="23993023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B092AD-593C-7338-CA1D-C3E2206457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B966E3-0D48-A19E-3062-35D0760EA8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8BA06B-2CAA-54EE-748C-9D373AC1E880}"/>
              </a:ext>
            </a:extLst>
          </p:cNvPr>
          <p:cNvSpPr>
            <a:spLocks noGrp="1"/>
          </p:cNvSpPr>
          <p:nvPr>
            <p:ph type="body" idx="1"/>
          </p:nvPr>
        </p:nvSpPr>
        <p:spPr/>
        <p:txBody>
          <a:bodyPr/>
          <a:lstStyle/>
          <a:p>
            <a:r>
              <a:rPr lang="en-US" sz="1200" b="1" u="sng" dirty="0">
                <a:solidFill>
                  <a:schemeClr val="accent5">
                    <a:lumMod val="50000"/>
                  </a:schemeClr>
                </a:solidFill>
                <a:latin typeface="Verdana" panose="020B0604030504040204" pitchFamily="34" charset="0"/>
                <a:ea typeface="Verdana" panose="020B0604030504040204" pitchFamily="34" charset="0"/>
              </a:rPr>
              <a:t>Why Coordinated Entry</a:t>
            </a:r>
            <a:r>
              <a:rPr lang="en-US" sz="1200" b="1" dirty="0">
                <a:solidFill>
                  <a:schemeClr val="accent5">
                    <a:lumMod val="50000"/>
                  </a:schemeClr>
                </a:solidFill>
                <a:latin typeface="Verdana" panose="020B0604030504040204" pitchFamily="34" charset="0"/>
                <a:ea typeface="Verdana" panose="020B0604030504040204" pitchFamily="34" charset="0"/>
              </a:rPr>
              <a:t>?</a:t>
            </a:r>
          </a:p>
          <a:p>
            <a:endParaRPr lang="en-US" sz="1200" b="1" dirty="0">
              <a:solidFill>
                <a:schemeClr val="accent5">
                  <a:lumMod val="50000"/>
                </a:schemeClr>
              </a:solidFill>
              <a:latin typeface="Verdana" panose="020B0604030504040204" pitchFamily="34" charset="0"/>
              <a:ea typeface="Verdana" panose="020B0604030504040204" pitchFamily="34" charset="0"/>
            </a:endParaRPr>
          </a:p>
          <a:p>
            <a:pPr marL="0" indent="0">
              <a:lnSpc>
                <a:spcPct val="110000"/>
              </a:lnSpc>
              <a:buNone/>
            </a:pPr>
            <a:r>
              <a:rPr lang="en-US" b="1" dirty="0">
                <a:solidFill>
                  <a:srgbClr val="002060"/>
                </a:solidFill>
                <a:latin typeface="Verdana" panose="020B0604030504040204" pitchFamily="34" charset="0"/>
                <a:ea typeface="Verdana" panose="020B0604030504040204" pitchFamily="34" charset="0"/>
                <a:cs typeface="Arial" panose="020B0604020202020204" pitchFamily="34" charset="0"/>
              </a:rPr>
              <a:t>The U.S. Department </a:t>
            </a: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of Housing and Urban Development requires Continuums of Care (</a:t>
            </a:r>
            <a:r>
              <a:rPr lang="en-US" b="1" dirty="0" err="1">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CoCs</a:t>
            </a: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 to establish a consistent, streamlined process for access to resources in homeless response systems.</a:t>
            </a:r>
          </a:p>
          <a:p>
            <a:pPr marL="0" indent="0">
              <a:lnSpc>
                <a:spcPct val="110000"/>
              </a:lnSpc>
              <a:buNone/>
            </a:pPr>
            <a:endParaRPr lang="en-US" sz="105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pPr marL="0" indent="0">
              <a:lnSpc>
                <a:spcPct val="110000"/>
              </a:lnSpc>
              <a:buNone/>
            </a:pPr>
            <a:r>
              <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The purpose of Coordinated Entry is to </a:t>
            </a:r>
            <a:r>
              <a:rPr lang="en-US" b="1" i="1" u="sng"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shift </a:t>
            </a:r>
            <a:r>
              <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the focus from </a:t>
            </a:r>
            <a:r>
              <a:rPr lang="en-US" b="1" i="1" u="sng"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project focused system </a:t>
            </a:r>
            <a:r>
              <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to a </a:t>
            </a:r>
            <a:r>
              <a:rPr lang="en-US" b="1" i="1" u="sng"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person focused system </a:t>
            </a:r>
            <a:r>
              <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and </a:t>
            </a:r>
            <a:r>
              <a:rPr lang="en-US" b="1" i="1" u="sng"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prioritize participants </a:t>
            </a:r>
            <a:r>
              <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in the most need of assistance.  </a:t>
            </a:r>
          </a:p>
          <a:p>
            <a:pPr marL="0" indent="0">
              <a:lnSpc>
                <a:spcPct val="110000"/>
              </a:lnSpc>
              <a:buNone/>
            </a:pPr>
            <a:endPar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pPr marL="0" indent="0">
              <a:lnSpc>
                <a:spcPct val="110000"/>
              </a:lnSpc>
              <a:buNone/>
            </a:pPr>
            <a:r>
              <a:rPr lang="en-US" b="1" i="0"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Using this system helps to become intentional with our referrals and connections we make for those experiencing a homeless crisis. By having a systematic approach we are able to connect those with the highest demonstrated needs with the most supportive services, and in turn provide longer housing retention.</a:t>
            </a:r>
          </a:p>
          <a:p>
            <a:pPr marL="0" indent="0">
              <a:lnSpc>
                <a:spcPct val="110000"/>
              </a:lnSpc>
              <a:buNone/>
            </a:pPr>
            <a:endParaRPr lang="en-US"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endParaRPr lang="en-US" dirty="0"/>
          </a:p>
        </p:txBody>
      </p:sp>
      <p:sp>
        <p:nvSpPr>
          <p:cNvPr id="4" name="Slide Number Placeholder 3">
            <a:extLst>
              <a:ext uri="{FF2B5EF4-FFF2-40B4-BE49-F238E27FC236}">
                <a16:creationId xmlns:a16="http://schemas.microsoft.com/office/drawing/2014/main" id="{BA3A95F0-A944-677D-09C9-2EEF3DFEB9F8}"/>
              </a:ext>
            </a:extLst>
          </p:cNvPr>
          <p:cNvSpPr>
            <a:spLocks noGrp="1"/>
          </p:cNvSpPr>
          <p:nvPr>
            <p:ph type="sldNum" sz="quarter" idx="10"/>
          </p:nvPr>
        </p:nvSpPr>
        <p:spPr/>
        <p:txBody>
          <a:bodyPr/>
          <a:lstStyle/>
          <a:p>
            <a:fld id="{5F64BEBF-0521-4A2C-9A42-92464F749983}" type="slidenum">
              <a:rPr lang="en-US" smtClean="0"/>
              <a:t>8</a:t>
            </a:fld>
            <a:endParaRPr lang="en-US"/>
          </a:p>
        </p:txBody>
      </p:sp>
    </p:spTree>
    <p:extLst>
      <p:ext uri="{BB962C8B-B14F-4D97-AF65-F5344CB8AC3E}">
        <p14:creationId xmlns:p14="http://schemas.microsoft.com/office/powerpoint/2010/main" val="13818660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u="sng" dirty="0">
                <a:solidFill>
                  <a:schemeClr val="accent5">
                    <a:lumMod val="50000"/>
                  </a:schemeClr>
                </a:solidFill>
                <a:latin typeface="Verdana" panose="020B0604030504040204" pitchFamily="34" charset="0"/>
                <a:ea typeface="Verdana" panose="020B0604030504040204" pitchFamily="34" charset="0"/>
              </a:rPr>
              <a:t>What is Coordinated Entry</a:t>
            </a:r>
            <a:r>
              <a:rPr lang="en-US" sz="1200" b="1" dirty="0">
                <a:solidFill>
                  <a:schemeClr val="accent5">
                    <a:lumMod val="50000"/>
                  </a:schemeClr>
                </a:solidFill>
                <a:latin typeface="Verdana" panose="020B0604030504040204" pitchFamily="34" charset="0"/>
                <a:ea typeface="Verdana" panose="020B0604030504040204" pitchFamily="34" charset="0"/>
              </a:rPr>
              <a:t>?</a:t>
            </a:r>
          </a:p>
          <a:p>
            <a:endParaRPr lang="en-US" sz="1200" b="1" dirty="0">
              <a:solidFill>
                <a:schemeClr val="accent5">
                  <a:lumMod val="50000"/>
                </a:schemeClr>
              </a:solidFill>
              <a:latin typeface="Verdana" panose="020B0604030504040204" pitchFamily="34" charset="0"/>
              <a:ea typeface="Verdana" panose="020B0604030504040204" pitchFamily="34" charset="0"/>
            </a:endParaRPr>
          </a:p>
          <a:p>
            <a:pPr marL="0" indent="0">
              <a:buNone/>
            </a:pPr>
            <a:r>
              <a:rPr lang="en-US" b="1" dirty="0">
                <a:solidFill>
                  <a:srgbClr val="002060"/>
                </a:solidFill>
                <a:latin typeface="Verdana" panose="020B0604030504040204" pitchFamily="34" charset="0"/>
                <a:ea typeface="Verdana" panose="020B0604030504040204" pitchFamily="34" charset="0"/>
                <a:cs typeface="Arial" panose="020B0604020202020204" pitchFamily="34" charset="0"/>
              </a:rPr>
              <a:t>A </a:t>
            </a:r>
            <a:r>
              <a:rPr lang="en-US" b="1" dirty="0" err="1">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CoC’s</a:t>
            </a: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 approach to organizing and providing services &amp; housing resources to people experiencing a housing crisis within a geographic area.</a:t>
            </a:r>
          </a:p>
          <a:p>
            <a:pPr marL="0" indent="0">
              <a:buNone/>
            </a:pPr>
            <a:endParaRPr lang="en-US" sz="8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pPr>
              <a:buSzPct val="100000"/>
              <a:buFont typeface="Wingdings" panose="05000000000000000000" pitchFamily="2" charset="2"/>
              <a:buChar char="Ø"/>
            </a:pP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Rapid, effective, and consistent matching of participants to housing resources</a:t>
            </a:r>
            <a:b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br>
            <a:endParaRPr lang="en-US" sz="8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pPr>
              <a:buSzPct val="100000"/>
              <a:buFont typeface="Wingdings" panose="05000000000000000000" pitchFamily="2" charset="2"/>
              <a:buChar char="Ø"/>
            </a:pP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A shift from a program-centered to person-centered system  </a:t>
            </a:r>
            <a:b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br>
            <a:endParaRPr lang="en-US" sz="8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endParaRPr>
          </a:p>
          <a:p>
            <a:pPr>
              <a:buSzPct val="100000"/>
              <a:buFont typeface="Wingdings" panose="05000000000000000000" pitchFamily="2" charset="2"/>
              <a:buChar char="Ø"/>
            </a:pP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Not just “entry”; creating pathways with participants to exit to stable housing</a:t>
            </a:r>
          </a:p>
          <a:p>
            <a:pPr>
              <a:buSzPct val="100000"/>
              <a:buFont typeface="Wingdings" panose="05000000000000000000" pitchFamily="2" charset="2"/>
              <a:buChar char="Ø"/>
            </a:pPr>
            <a:r>
              <a:rPr lang="en-US"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As coordinated entry has began in the state of Maine the CE system has approved non CoC participating agencies as access points. The system recognizes that each community and hub serves those in need differently and may see various types of providers as access points. </a:t>
            </a:r>
          </a:p>
          <a:p>
            <a:endParaRPr lang="en-US" dirty="0"/>
          </a:p>
        </p:txBody>
      </p:sp>
      <p:sp>
        <p:nvSpPr>
          <p:cNvPr id="4" name="Slide Number Placeholder 3"/>
          <p:cNvSpPr>
            <a:spLocks noGrp="1"/>
          </p:cNvSpPr>
          <p:nvPr>
            <p:ph type="sldNum" sz="quarter" idx="10"/>
          </p:nvPr>
        </p:nvSpPr>
        <p:spPr/>
        <p:txBody>
          <a:bodyPr/>
          <a:lstStyle/>
          <a:p>
            <a:fld id="{5F64BEBF-0521-4A2C-9A42-92464F749983}" type="slidenum">
              <a:rPr lang="en-US" smtClean="0"/>
              <a:t>9</a:t>
            </a:fld>
            <a:endParaRPr lang="en-US"/>
          </a:p>
        </p:txBody>
      </p:sp>
    </p:spTree>
    <p:extLst>
      <p:ext uri="{BB962C8B-B14F-4D97-AF65-F5344CB8AC3E}">
        <p14:creationId xmlns:p14="http://schemas.microsoft.com/office/powerpoint/2010/main" val="2116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u="sng" dirty="0">
                <a:solidFill>
                  <a:schemeClr val="accent5">
                    <a:lumMod val="50000"/>
                  </a:schemeClr>
                </a:solidFill>
                <a:latin typeface="Verdana" panose="020B0604030504040204" pitchFamily="34" charset="0"/>
                <a:ea typeface="Verdana" panose="020B0604030504040204" pitchFamily="34" charset="0"/>
              </a:rPr>
              <a:t>Guiding Values for Maine’s CE Design</a:t>
            </a:r>
          </a:p>
          <a:p>
            <a:pPr marL="457200" indent="-457200">
              <a:buFont typeface="Wingdings" panose="05000000000000000000" pitchFamily="2" charset="2"/>
              <a:buChar char="Ø"/>
            </a:pPr>
            <a:r>
              <a:rPr lang="en-US" sz="1200" b="1" u="none"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B</a:t>
            </a: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e </a:t>
            </a:r>
            <a:r>
              <a:rPr lang="en-US" sz="1200" b="1" dirty="0">
                <a:solidFill>
                  <a:srgbClr val="C00000"/>
                </a:solidFill>
                <a:latin typeface="Verdana" panose="020B0604030504040204" pitchFamily="34" charset="0"/>
                <a:ea typeface="Verdana" panose="020B0604030504040204" pitchFamily="34" charset="0"/>
                <a:cs typeface="Arial" panose="020B0604020202020204" pitchFamily="34" charset="0"/>
              </a:rPr>
              <a:t>Person-Centered</a:t>
            </a:r>
          </a:p>
          <a:p>
            <a:pPr marL="457200" indent="-457200">
              <a:buFont typeface="Wingdings" panose="05000000000000000000" pitchFamily="2" charset="2"/>
              <a:buChar char="Ø"/>
            </a:pP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Ensure </a:t>
            </a:r>
            <a:r>
              <a:rPr lang="en-US" sz="1200" b="1" dirty="0">
                <a:solidFill>
                  <a:srgbClr val="C00000"/>
                </a:solidFill>
                <a:latin typeface="Verdana" panose="020B0604030504040204" pitchFamily="34" charset="0"/>
                <a:ea typeface="Verdana" panose="020B0604030504040204" pitchFamily="34" charset="0"/>
                <a:cs typeface="Arial" panose="020B0604020202020204" pitchFamily="34" charset="0"/>
              </a:rPr>
              <a:t>swift &amp; steadfast </a:t>
            </a: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movement</a:t>
            </a:r>
          </a:p>
          <a:p>
            <a:pPr marL="457200" indent="-457200">
              <a:buFont typeface="Wingdings" panose="05000000000000000000" pitchFamily="2" charset="2"/>
              <a:buChar char="Ø"/>
            </a:pP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Use  </a:t>
            </a:r>
            <a:r>
              <a:rPr lang="en-US" sz="1200" b="1" dirty="0">
                <a:solidFill>
                  <a:srgbClr val="C00000"/>
                </a:solidFill>
                <a:latin typeface="Verdana" panose="020B0604030504040204" pitchFamily="34" charset="0"/>
                <a:ea typeface="Verdana" panose="020B0604030504040204" pitchFamily="34" charset="0"/>
                <a:cs typeface="Arial" panose="020B0604020202020204" pitchFamily="34" charset="0"/>
              </a:rPr>
              <a:t>progressive</a:t>
            </a: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 methods - only ask what is necessary</a:t>
            </a:r>
          </a:p>
          <a:p>
            <a:pPr marL="457200" indent="-457200">
              <a:buFont typeface="Wingdings" panose="05000000000000000000" pitchFamily="2" charset="2"/>
              <a:buChar char="Ø"/>
            </a:pP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Use </a:t>
            </a:r>
            <a:r>
              <a:rPr lang="en-US" sz="1200" b="1" dirty="0">
                <a:solidFill>
                  <a:srgbClr val="C00000"/>
                </a:solidFill>
                <a:latin typeface="Verdana" panose="020B0604030504040204" pitchFamily="34" charset="0"/>
                <a:ea typeface="Verdana" panose="020B0604030504040204" pitchFamily="34" charset="0"/>
                <a:cs typeface="Arial" panose="020B0604020202020204" pitchFamily="34" charset="0"/>
              </a:rPr>
              <a:t>culturally &amp; linguistically appropriate </a:t>
            </a: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services</a:t>
            </a:r>
          </a:p>
          <a:p>
            <a:pPr marL="457200" indent="-457200">
              <a:buFont typeface="Wingdings" panose="05000000000000000000" pitchFamily="2" charset="2"/>
              <a:buChar char="Ø"/>
            </a:pPr>
            <a:r>
              <a:rPr lang="en-US" sz="1200" b="1" dirty="0">
                <a:solidFill>
                  <a:srgbClr val="C00000"/>
                </a:solidFill>
                <a:latin typeface="Verdana" panose="020B0604030504040204" pitchFamily="34" charset="0"/>
                <a:ea typeface="Verdana" panose="020B0604030504040204" pitchFamily="34" charset="0"/>
                <a:cs typeface="Arial" panose="020B0604020202020204" pitchFamily="34" charset="0"/>
              </a:rPr>
              <a:t>Prioritize</a:t>
            </a: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 the people with the longest history of homelessness who may need the greatest support</a:t>
            </a:r>
          </a:p>
          <a:p>
            <a:pPr marL="457200" indent="-457200">
              <a:buFont typeface="Wingdings" panose="05000000000000000000" pitchFamily="2" charset="2"/>
              <a:buChar char="Ø"/>
            </a:pP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Be </a:t>
            </a:r>
            <a:r>
              <a:rPr lang="en-US" sz="1200" b="1" dirty="0">
                <a:solidFill>
                  <a:srgbClr val="C00000"/>
                </a:solidFill>
                <a:latin typeface="Verdana" panose="020B0604030504040204" pitchFamily="34" charset="0"/>
                <a:ea typeface="Verdana" panose="020B0604030504040204" pitchFamily="34" charset="0"/>
                <a:cs typeface="Arial" panose="020B0604020202020204" pitchFamily="34" charset="0"/>
              </a:rPr>
              <a:t>Data-Driven</a:t>
            </a:r>
          </a:p>
          <a:p>
            <a:pPr marL="457200" indent="-457200">
              <a:buFont typeface="Wingdings" panose="05000000000000000000" pitchFamily="2" charset="2"/>
              <a:buChar char="Ø"/>
            </a:pP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Use </a:t>
            </a:r>
            <a:r>
              <a:rPr lang="en-US" sz="1200" b="1" dirty="0">
                <a:solidFill>
                  <a:srgbClr val="C00000"/>
                </a:solidFill>
                <a:latin typeface="Verdana" panose="020B0604030504040204" pitchFamily="34" charset="0"/>
                <a:ea typeface="Verdana" panose="020B0604030504040204" pitchFamily="34" charset="0"/>
                <a:cs typeface="Arial" panose="020B0604020202020204" pitchFamily="34" charset="0"/>
              </a:rPr>
              <a:t>Low-Barrier</a:t>
            </a: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 accessibility</a:t>
            </a:r>
          </a:p>
          <a:p>
            <a:pPr marL="457200" indent="-457200">
              <a:buFont typeface="Wingdings" panose="05000000000000000000" pitchFamily="2" charset="2"/>
              <a:buChar char="Ø"/>
            </a:pP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Advocate </a:t>
            </a:r>
            <a:r>
              <a:rPr lang="en-US" sz="1200" b="1" dirty="0">
                <a:solidFill>
                  <a:srgbClr val="C00000"/>
                </a:solidFill>
                <a:latin typeface="Verdana" panose="020B0604030504040204" pitchFamily="34" charset="0"/>
                <a:ea typeface="Verdana" panose="020B0604030504040204" pitchFamily="34" charset="0"/>
                <a:cs typeface="Arial" panose="020B0604020202020204" pitchFamily="34" charset="0"/>
              </a:rPr>
              <a:t>Housing First</a:t>
            </a:r>
            <a:r>
              <a:rPr lang="en-US" sz="1200" b="1" i="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 not Housing Only, </a:t>
            </a:r>
            <a:r>
              <a:rPr lang="en-US" sz="1200" b="1" dirty="0">
                <a:solidFill>
                  <a:schemeClr val="accent5">
                    <a:lumMod val="50000"/>
                  </a:schemeClr>
                </a:solidFill>
                <a:latin typeface="Verdana" panose="020B0604030504040204" pitchFamily="34" charset="0"/>
                <a:ea typeface="Verdana" panose="020B0604030504040204" pitchFamily="34" charset="0"/>
                <a:cs typeface="Arial" panose="020B0604020202020204" pitchFamily="34" charset="0"/>
              </a:rPr>
              <a:t>strategies</a:t>
            </a:r>
          </a:p>
          <a:p>
            <a:pPr>
              <a:buClr>
                <a:schemeClr val="accent5">
                  <a:lumMod val="50000"/>
                </a:schemeClr>
              </a:buClr>
              <a:buFont typeface="Wingdings" panose="05000000000000000000" pitchFamily="2" charset="2"/>
              <a:buChar char="ü"/>
            </a:pPr>
            <a:endParaRPr lang="en-US" sz="1200" b="1" dirty="0">
              <a:solidFill>
                <a:schemeClr val="accent5">
                  <a:lumMod val="50000"/>
                </a:schemeClr>
              </a:solidFill>
              <a:latin typeface="Verdana" panose="020B0604030504040204" pitchFamily="34" charset="0"/>
              <a:ea typeface="Verdana" panose="020B0604030504040204" pitchFamily="34" charset="0"/>
            </a:endParaRPr>
          </a:p>
          <a:p>
            <a:endParaRPr lang="en-US" sz="1200" dirty="0"/>
          </a:p>
        </p:txBody>
      </p:sp>
      <p:sp>
        <p:nvSpPr>
          <p:cNvPr id="4" name="Slide Number Placeholder 3"/>
          <p:cNvSpPr>
            <a:spLocks noGrp="1"/>
          </p:cNvSpPr>
          <p:nvPr>
            <p:ph type="sldNum" sz="quarter" idx="10"/>
          </p:nvPr>
        </p:nvSpPr>
        <p:spPr/>
        <p:txBody>
          <a:bodyPr/>
          <a:lstStyle/>
          <a:p>
            <a:fld id="{5F64BEBF-0521-4A2C-9A42-92464F749983}" type="slidenum">
              <a:rPr lang="en-US" smtClean="0"/>
              <a:t>10</a:t>
            </a:fld>
            <a:endParaRPr lang="en-US"/>
          </a:p>
        </p:txBody>
      </p:sp>
    </p:spTree>
    <p:extLst>
      <p:ext uri="{BB962C8B-B14F-4D97-AF65-F5344CB8AC3E}">
        <p14:creationId xmlns:p14="http://schemas.microsoft.com/office/powerpoint/2010/main" val="115078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55383F67-34F2-41C8-B500-7F35DBE417E9}"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B83387-5D15-4177-AA59-407397784F8B}"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3415484"/>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383F67-34F2-41C8-B500-7F35DBE417E9}"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B83387-5D15-4177-AA59-407397784F8B}" type="slidenum">
              <a:rPr lang="en-US" smtClean="0"/>
              <a:t>‹#›</a:t>
            </a:fld>
            <a:endParaRPr lang="en-US"/>
          </a:p>
        </p:txBody>
      </p:sp>
    </p:spTree>
    <p:extLst>
      <p:ext uri="{BB962C8B-B14F-4D97-AF65-F5344CB8AC3E}">
        <p14:creationId xmlns:p14="http://schemas.microsoft.com/office/powerpoint/2010/main" val="1735028931"/>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383F67-34F2-41C8-B500-7F35DBE417E9}"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B83387-5D15-4177-AA59-407397784F8B}"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6212080"/>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383F67-34F2-41C8-B500-7F35DBE417E9}"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B83387-5D15-4177-AA59-407397784F8B}" type="slidenum">
              <a:rPr lang="en-US" smtClean="0"/>
              <a:t>‹#›</a:t>
            </a:fld>
            <a:endParaRPr lang="en-US"/>
          </a:p>
        </p:txBody>
      </p:sp>
    </p:spTree>
    <p:extLst>
      <p:ext uri="{BB962C8B-B14F-4D97-AF65-F5344CB8AC3E}">
        <p14:creationId xmlns:p14="http://schemas.microsoft.com/office/powerpoint/2010/main" val="3830725131"/>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383F67-34F2-41C8-B500-7F35DBE417E9}"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B83387-5D15-4177-AA59-407397784F8B}"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9584596"/>
      </p:ext>
    </p:extLst>
  </p:cSld>
  <p:clrMapOvr>
    <a:masterClrMapping/>
  </p:clrMapOvr>
  <p:transition spd="med">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5383F67-34F2-41C8-B500-7F35DBE417E9}"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B83387-5D15-4177-AA59-407397784F8B}" type="slidenum">
              <a:rPr lang="en-US" smtClean="0"/>
              <a:t>‹#›</a:t>
            </a:fld>
            <a:endParaRPr lang="en-US"/>
          </a:p>
        </p:txBody>
      </p:sp>
    </p:spTree>
    <p:extLst>
      <p:ext uri="{BB962C8B-B14F-4D97-AF65-F5344CB8AC3E}">
        <p14:creationId xmlns:p14="http://schemas.microsoft.com/office/powerpoint/2010/main" val="2415483732"/>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383F67-34F2-41C8-B500-7F35DBE417E9}" type="datetimeFigureOut">
              <a:rPr lang="en-US" smtClean="0"/>
              <a:t>11/18/2025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B83387-5D15-4177-AA59-407397784F8B}" type="slidenum">
              <a:rPr lang="en-US" smtClean="0"/>
              <a:t>‹#›</a:t>
            </a:fld>
            <a:endParaRPr lang="en-US"/>
          </a:p>
        </p:txBody>
      </p:sp>
    </p:spTree>
    <p:extLst>
      <p:ext uri="{BB962C8B-B14F-4D97-AF65-F5344CB8AC3E}">
        <p14:creationId xmlns:p14="http://schemas.microsoft.com/office/powerpoint/2010/main" val="95048298"/>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5383F67-34F2-41C8-B500-7F35DBE417E9}" type="datetimeFigureOut">
              <a:rPr lang="en-US" smtClean="0"/>
              <a:t>11/18/2025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B83387-5D15-4177-AA59-407397784F8B}" type="slidenum">
              <a:rPr lang="en-US" smtClean="0"/>
              <a:t>‹#›</a:t>
            </a:fld>
            <a:endParaRPr lang="en-US"/>
          </a:p>
        </p:txBody>
      </p:sp>
    </p:spTree>
    <p:extLst>
      <p:ext uri="{BB962C8B-B14F-4D97-AF65-F5344CB8AC3E}">
        <p14:creationId xmlns:p14="http://schemas.microsoft.com/office/powerpoint/2010/main" val="2492238878"/>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383F67-34F2-41C8-B500-7F35DBE417E9}" type="datetimeFigureOut">
              <a:rPr lang="en-US" smtClean="0"/>
              <a:t>11/18/2025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B83387-5D15-4177-AA59-407397784F8B}" type="slidenum">
              <a:rPr lang="en-US" smtClean="0"/>
              <a:t>‹#›</a:t>
            </a:fld>
            <a:endParaRPr lang="en-US"/>
          </a:p>
        </p:txBody>
      </p:sp>
    </p:spTree>
    <p:extLst>
      <p:ext uri="{BB962C8B-B14F-4D97-AF65-F5344CB8AC3E}">
        <p14:creationId xmlns:p14="http://schemas.microsoft.com/office/powerpoint/2010/main" val="405493094"/>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383F67-34F2-41C8-B500-7F35DBE417E9}"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B83387-5D15-4177-AA59-407397784F8B}" type="slidenum">
              <a:rPr lang="en-US" smtClean="0"/>
              <a:t>‹#›</a:t>
            </a:fld>
            <a:endParaRPr lang="en-US"/>
          </a:p>
        </p:txBody>
      </p:sp>
    </p:spTree>
    <p:extLst>
      <p:ext uri="{BB962C8B-B14F-4D97-AF65-F5344CB8AC3E}">
        <p14:creationId xmlns:p14="http://schemas.microsoft.com/office/powerpoint/2010/main" val="980611953"/>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5383F67-34F2-41C8-B500-7F35DBE417E9}"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B83387-5D15-4177-AA59-407397784F8B}"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7098728"/>
      </p:ext>
    </p:extLst>
  </p:cSld>
  <p:clrMapOvr>
    <a:masterClrMapping/>
  </p:clrMapOvr>
  <p:transition spd="med">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55383F67-34F2-41C8-B500-7F35DBE417E9}" type="datetimeFigureOut">
              <a:rPr lang="en-US" smtClean="0"/>
              <a:t>11/18/2025</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20B83387-5D15-4177-AA59-407397784F8B}"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1579580"/>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ransition spd="med">
    <p:fade/>
  </p:transition>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4.png"/><Relationship Id="rId7" Type="http://schemas.openxmlformats.org/officeDocument/2006/relationships/diagramColors" Target="../diagrams/colors6.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11.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4.png"/><Relationship Id="rId7" Type="http://schemas.openxmlformats.org/officeDocument/2006/relationships/diagramColors" Target="../diagrams/colors7.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15.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4.png"/><Relationship Id="rId7" Type="http://schemas.openxmlformats.org/officeDocument/2006/relationships/diagramColors" Target="../diagrams/colors8.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7.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8.xml.rels><?xml version="1.0" encoding="UTF-8" standalone="yes"?>
<Relationships xmlns="http://schemas.openxmlformats.org/package/2006/relationships"><Relationship Id="rId8" Type="http://schemas.microsoft.com/office/2007/relationships/diagramDrawing" Target="../diagrams/drawing11.xml"/><Relationship Id="rId3" Type="http://schemas.openxmlformats.org/officeDocument/2006/relationships/image" Target="../media/image4.png"/><Relationship Id="rId7" Type="http://schemas.openxmlformats.org/officeDocument/2006/relationships/diagramColors" Target="../diagrams/colors11.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QuickStyle" Target="../diagrams/quickStyle11.xml"/><Relationship Id="rId5" Type="http://schemas.openxmlformats.org/officeDocument/2006/relationships/diagramLayout" Target="../diagrams/layout11.xml"/><Relationship Id="rId4" Type="http://schemas.openxmlformats.org/officeDocument/2006/relationships/diagramData" Target="../diagrams/data11.xml"/></Relationships>
</file>

<file path=ppt/slides/_rels/slide19.xml.rels><?xml version="1.0" encoding="UTF-8" standalone="yes"?>
<Relationships xmlns="http://schemas.openxmlformats.org/package/2006/relationships"><Relationship Id="rId8" Type="http://schemas.microsoft.com/office/2007/relationships/diagramDrawing" Target="../diagrams/drawing12.xml"/><Relationship Id="rId3" Type="http://schemas.openxmlformats.org/officeDocument/2006/relationships/image" Target="../media/image4.png"/><Relationship Id="rId7" Type="http://schemas.openxmlformats.org/officeDocument/2006/relationships/diagramColors" Target="../diagrams/colors12.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QuickStyle" Target="../diagrams/quickStyle12.xml"/><Relationship Id="rId5" Type="http://schemas.openxmlformats.org/officeDocument/2006/relationships/diagramLayout" Target="../diagrams/layout12.xml"/><Relationship Id="rId4" Type="http://schemas.openxmlformats.org/officeDocument/2006/relationships/diagramData" Target="../diagrams/data1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Jkimball@lewistonhousing.org"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microsoft.com/office/2007/relationships/diagramDrawing" Target="../diagrams/drawing13.xml"/><Relationship Id="rId3" Type="http://schemas.openxmlformats.org/officeDocument/2006/relationships/image" Target="../media/image4.png"/><Relationship Id="rId7" Type="http://schemas.openxmlformats.org/officeDocument/2006/relationships/diagramColors" Target="../diagrams/colors13.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QuickStyle" Target="../diagrams/quickStyle13.xml"/><Relationship Id="rId5" Type="http://schemas.openxmlformats.org/officeDocument/2006/relationships/diagramLayout" Target="../diagrams/layout13.xml"/><Relationship Id="rId4" Type="http://schemas.openxmlformats.org/officeDocument/2006/relationships/diagramData" Target="../diagrams/data13.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4.pn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4.png"/><Relationship Id="rId7" Type="http://schemas.openxmlformats.org/officeDocument/2006/relationships/diagramColors" Target="../diagrams/colors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4.png"/><Relationship Id="rId7" Type="http://schemas.openxmlformats.org/officeDocument/2006/relationships/diagramColors" Target="../diagrams/colors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4.png"/><Relationship Id="rId7" Type="http://schemas.openxmlformats.org/officeDocument/2006/relationships/diagramColors" Target="../diagrams/colors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9.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4.png"/><Relationship Id="rId7" Type="http://schemas.openxmlformats.org/officeDocument/2006/relationships/diagramColors" Target="../diagrams/colors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ormAutofit fontScale="90000"/>
          </a:bodyPr>
          <a:lstStyle/>
          <a:p>
            <a:r>
              <a:rPr lang="en-US" sz="3500" b="1" dirty="0">
                <a:ea typeface="Verdana" panose="020B0604030504040204" pitchFamily="34" charset="0"/>
              </a:rPr>
              <a:t>Point in Time &amp;Maine Coordinated Entry System</a:t>
            </a:r>
            <a:br>
              <a:rPr lang="en-US" sz="3500" b="1" dirty="0">
                <a:ea typeface="Verdana" panose="020B0604030504040204" pitchFamily="34" charset="0"/>
              </a:rPr>
            </a:br>
            <a:r>
              <a:rPr lang="en-US" sz="3500" b="1" dirty="0">
                <a:ea typeface="Verdana" panose="020B0604030504040204" pitchFamily="34" charset="0"/>
              </a:rPr>
              <a:t>Overview – </a:t>
            </a:r>
            <a:br>
              <a:rPr lang="en-US" sz="3500" b="1" dirty="0">
                <a:ea typeface="Verdana" panose="020B0604030504040204" pitchFamily="34" charset="0"/>
              </a:rPr>
            </a:br>
            <a:r>
              <a:rPr lang="en-US" sz="3500" b="1" dirty="0">
                <a:ea typeface="Verdana" panose="020B0604030504040204" pitchFamily="34" charset="0"/>
              </a:rPr>
              <a:t>Info Session</a:t>
            </a:r>
          </a:p>
        </p:txBody>
      </p:sp>
      <p:sp useBgFill="1">
        <p:nvSpPr>
          <p:cNvPr id="27" name="Rectangle 20">
            <a:extLst>
              <a:ext uri="{FF2B5EF4-FFF2-40B4-BE49-F238E27FC236}">
                <a16:creationId xmlns:a16="http://schemas.microsoft.com/office/drawing/2014/main" id="{C6D18C07-B1F9-42F0-8956-B88FC37A67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group of houses and trees&#10;&#10;Description automatically generated">
            <a:extLst>
              <a:ext uri="{FF2B5EF4-FFF2-40B4-BE49-F238E27FC236}">
                <a16:creationId xmlns:a16="http://schemas.microsoft.com/office/drawing/2014/main" id="{7C273B7F-EE86-9A8E-2E60-3DAAD9421B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41420" y="640080"/>
            <a:ext cx="7903356" cy="3931920"/>
          </a:xfrm>
          <a:prstGeom prst="rect">
            <a:avLst/>
          </a:prstGeom>
        </p:spPr>
      </p:pic>
      <p:pic>
        <p:nvPicPr>
          <p:cNvPr id="3" name="Picture 2" descr="A black background with a black square&#10;&#10;Description automatically generated"/>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6108" y="6418555"/>
            <a:ext cx="1694504" cy="324825"/>
          </a:xfrm>
          <a:prstGeom prst="rect">
            <a:avLst/>
          </a:prstGeom>
        </p:spPr>
      </p:pic>
    </p:spTree>
    <p:extLst>
      <p:ext uri="{BB962C8B-B14F-4D97-AF65-F5344CB8AC3E}">
        <p14:creationId xmlns:p14="http://schemas.microsoft.com/office/powerpoint/2010/main" val="2297919523"/>
      </p:ext>
    </p:extLst>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4" name="Rectangle 50">
            <a:extLst>
              <a:ext uri="{FF2B5EF4-FFF2-40B4-BE49-F238E27FC236}">
                <a16:creationId xmlns:a16="http://schemas.microsoft.com/office/drawing/2014/main" id="{0AE4C84F-7457-4662-AFA3-554A32B9C3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9DF9B39E-8A25-4BC3-B3C0-ACD46B94E6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2457"/>
            <a:ext cx="12188952" cy="228554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4128" y="4971088"/>
            <a:ext cx="9720072" cy="1499616"/>
          </a:xfrm>
        </p:spPr>
        <p:txBody>
          <a:bodyPr>
            <a:normAutofit/>
          </a:bodyPr>
          <a:lstStyle/>
          <a:p>
            <a:r>
              <a:rPr lang="en-US" b="1" u="sng" dirty="0">
                <a:solidFill>
                  <a:srgbClr val="FFFFFF"/>
                </a:solidFill>
                <a:ea typeface="Verdana" panose="020B0604030504040204" pitchFamily="34" charset="0"/>
              </a:rPr>
              <a:t>Guiding Values for Maine’s CE Design</a:t>
            </a:r>
          </a:p>
        </p:txBody>
      </p:sp>
      <p:cxnSp>
        <p:nvCxnSpPr>
          <p:cNvPr id="55" name="Straight Connector 54">
            <a:extLst>
              <a:ext uri="{FF2B5EF4-FFF2-40B4-BE49-F238E27FC236}">
                <a16:creationId xmlns:a16="http://schemas.microsoft.com/office/drawing/2014/main" id="{BA91CE2E-0B4F-41F3-95F2-0EB7003685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5242273"/>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680" y="6398770"/>
            <a:ext cx="2133600" cy="390777"/>
          </a:xfrm>
          <a:prstGeom prst="rect">
            <a:avLst/>
          </a:prstGeom>
        </p:spPr>
      </p:pic>
      <p:graphicFrame>
        <p:nvGraphicFramePr>
          <p:cNvPr id="40" name="Content Placeholder 2">
            <a:extLst>
              <a:ext uri="{FF2B5EF4-FFF2-40B4-BE49-F238E27FC236}">
                <a16:creationId xmlns:a16="http://schemas.microsoft.com/office/drawing/2014/main" id="{F4CC4987-063C-B679-999C-10A944D64E4A}"/>
              </a:ext>
            </a:extLst>
          </p:cNvPr>
          <p:cNvGraphicFramePr/>
          <p:nvPr>
            <p:extLst>
              <p:ext uri="{D42A27DB-BD31-4B8C-83A1-F6EECF244321}">
                <p14:modId xmlns:p14="http://schemas.microsoft.com/office/powerpoint/2010/main" val="3988153361"/>
              </p:ext>
            </p:extLst>
          </p:nvPr>
        </p:nvGraphicFramePr>
        <p:xfrm>
          <a:off x="642938" y="642938"/>
          <a:ext cx="10896600" cy="335513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648782267"/>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1AEB8A9-B768-4E30-BA55-D919E668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1" y="-2"/>
            <a:ext cx="4069936"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88BEE47-8C99-5874-CAAE-F3D4703ABEC0}"/>
              </a:ext>
            </a:extLst>
          </p:cNvPr>
          <p:cNvSpPr>
            <a:spLocks noGrp="1"/>
          </p:cNvSpPr>
          <p:nvPr>
            <p:ph type="title"/>
          </p:nvPr>
        </p:nvSpPr>
        <p:spPr>
          <a:xfrm>
            <a:off x="310039" y="640080"/>
            <a:ext cx="3429855" cy="5613236"/>
          </a:xfrm>
        </p:spPr>
        <p:txBody>
          <a:bodyPr anchor="ctr">
            <a:normAutofit/>
          </a:bodyPr>
          <a:lstStyle/>
          <a:p>
            <a:r>
              <a:rPr lang="en-US">
                <a:solidFill>
                  <a:srgbClr val="FFFFFF"/>
                </a:solidFill>
              </a:rPr>
              <a:t>What does a coordinated entry system do</a:t>
            </a:r>
          </a:p>
        </p:txBody>
      </p:sp>
      <p:sp>
        <p:nvSpPr>
          <p:cNvPr id="3" name="Content Placeholder 2">
            <a:extLst>
              <a:ext uri="{FF2B5EF4-FFF2-40B4-BE49-F238E27FC236}">
                <a16:creationId xmlns:a16="http://schemas.microsoft.com/office/drawing/2014/main" id="{886AEEF9-13D3-624E-FA63-A86A1D363CB0}"/>
              </a:ext>
            </a:extLst>
          </p:cNvPr>
          <p:cNvSpPr>
            <a:spLocks noGrp="1"/>
          </p:cNvSpPr>
          <p:nvPr>
            <p:ph idx="1"/>
          </p:nvPr>
        </p:nvSpPr>
        <p:spPr>
          <a:xfrm>
            <a:off x="4699818" y="640080"/>
            <a:ext cx="7172138" cy="3745107"/>
          </a:xfrm>
        </p:spPr>
        <p:txBody>
          <a:bodyPr>
            <a:normAutofit/>
          </a:bodyPr>
          <a:lstStyle/>
          <a:p>
            <a:endParaRPr lang="en-US" sz="2000" b="1" dirty="0">
              <a:ea typeface="Verdana" panose="020B0604030504040204" pitchFamily="34" charset="0"/>
              <a:cs typeface="Arial" panose="020B0604020202020204" pitchFamily="34" charset="0"/>
            </a:endParaRPr>
          </a:p>
          <a:p>
            <a:pPr marL="0" indent="0">
              <a:buNone/>
            </a:pPr>
            <a:r>
              <a:rPr lang="en-US" sz="2000" b="1" dirty="0">
                <a:ea typeface="Verdana" panose="020B0604030504040204" pitchFamily="34" charset="0"/>
                <a:cs typeface="Arial" panose="020B0604020202020204" pitchFamily="34" charset="0"/>
              </a:rPr>
              <a:t>Organizes housing resources in your community to simplify the participant experience</a:t>
            </a:r>
            <a:br>
              <a:rPr lang="en-US" sz="2000" b="1" dirty="0">
                <a:ea typeface="Verdana" panose="020B0604030504040204" pitchFamily="34" charset="0"/>
                <a:cs typeface="Arial" panose="020B0604020202020204" pitchFamily="34" charset="0"/>
              </a:rPr>
            </a:br>
            <a:endParaRPr lang="en-US" sz="2000" b="1" dirty="0">
              <a:ea typeface="Verdana" panose="020B0604030504040204" pitchFamily="34" charset="0"/>
              <a:cs typeface="Arial" panose="020B0604020202020204" pitchFamily="34" charset="0"/>
            </a:endParaRPr>
          </a:p>
          <a:p>
            <a:pPr marL="0" indent="0">
              <a:buNone/>
            </a:pPr>
            <a:r>
              <a:rPr lang="en-US" sz="2000" b="1" dirty="0">
                <a:ea typeface="Verdana" panose="020B0604030504040204" pitchFamily="34" charset="0"/>
                <a:cs typeface="Arial" panose="020B0604020202020204" pitchFamily="34" charset="0"/>
              </a:rPr>
              <a:t>Facilitates systems to house people assessed that are the most vulnerable to the highest supported resources</a:t>
            </a:r>
          </a:p>
          <a:p>
            <a:endParaRPr lang="en-US" sz="2000" b="1" dirty="0">
              <a:ea typeface="Verdana" panose="020B0604030504040204" pitchFamily="34" charset="0"/>
              <a:cs typeface="Arial" panose="020B0604020202020204" pitchFamily="34" charset="0"/>
            </a:endParaRPr>
          </a:p>
          <a:p>
            <a:pPr marL="0" indent="0">
              <a:buNone/>
            </a:pPr>
            <a:r>
              <a:rPr lang="en-US" sz="2000" b="1" dirty="0">
                <a:ea typeface="Verdana" panose="020B0604030504040204" pitchFamily="34" charset="0"/>
                <a:cs typeface="Arial" panose="020B0604020202020204" pitchFamily="34" charset="0"/>
              </a:rPr>
              <a:t>Promotes access to housing resources that are easier to understand and navigate</a:t>
            </a:r>
          </a:p>
          <a:p>
            <a:endParaRPr lang="en-US" sz="2000" dirty="0"/>
          </a:p>
        </p:txBody>
      </p:sp>
      <p:pic>
        <p:nvPicPr>
          <p:cNvPr id="7" name="Graphic 6" descr="House">
            <a:extLst>
              <a:ext uri="{FF2B5EF4-FFF2-40B4-BE49-F238E27FC236}">
                <a16:creationId xmlns:a16="http://schemas.microsoft.com/office/drawing/2014/main" id="{CCA0E53A-097F-DED3-6E42-127A5770AB8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46904" y="4553084"/>
            <a:ext cx="1685977" cy="1685977"/>
          </a:xfrm>
          <a:prstGeom prst="rect">
            <a:avLst/>
          </a:prstGeom>
        </p:spPr>
      </p:pic>
      <p:pic>
        <p:nvPicPr>
          <p:cNvPr id="4" name="Picture 3">
            <a:extLst>
              <a:ext uri="{FF2B5EF4-FFF2-40B4-BE49-F238E27FC236}">
                <a16:creationId xmlns:a16="http://schemas.microsoft.com/office/drawing/2014/main" id="{D6EB1965-68ED-90BB-890B-3E05054127C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6680" y="6398770"/>
            <a:ext cx="2133600" cy="390777"/>
          </a:xfrm>
          <a:prstGeom prst="rect">
            <a:avLst/>
          </a:prstGeom>
        </p:spPr>
      </p:pic>
    </p:spTree>
    <p:extLst>
      <p:ext uri="{BB962C8B-B14F-4D97-AF65-F5344CB8AC3E}">
        <p14:creationId xmlns:p14="http://schemas.microsoft.com/office/powerpoint/2010/main" val="510833624"/>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1AEB8A9-B768-4E30-BA55-D919E66873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1" y="-2"/>
            <a:ext cx="4069936"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35F493-9AB8-3206-F4CA-FA842D20BF55}"/>
              </a:ext>
            </a:extLst>
          </p:cNvPr>
          <p:cNvSpPr>
            <a:spLocks noGrp="1"/>
          </p:cNvSpPr>
          <p:nvPr>
            <p:ph type="title"/>
          </p:nvPr>
        </p:nvSpPr>
        <p:spPr>
          <a:xfrm>
            <a:off x="310039" y="640080"/>
            <a:ext cx="3429855" cy="5613236"/>
          </a:xfrm>
        </p:spPr>
        <p:txBody>
          <a:bodyPr anchor="ctr">
            <a:normAutofit/>
          </a:bodyPr>
          <a:lstStyle/>
          <a:p>
            <a:r>
              <a:rPr lang="en-US">
                <a:solidFill>
                  <a:srgbClr val="FFFFFF"/>
                </a:solidFill>
              </a:rPr>
              <a:t>What does a coordinated entry system not do</a:t>
            </a:r>
          </a:p>
        </p:txBody>
      </p:sp>
      <p:sp>
        <p:nvSpPr>
          <p:cNvPr id="3" name="Content Placeholder 2">
            <a:extLst>
              <a:ext uri="{FF2B5EF4-FFF2-40B4-BE49-F238E27FC236}">
                <a16:creationId xmlns:a16="http://schemas.microsoft.com/office/drawing/2014/main" id="{714A9277-97D8-77A6-6ACD-915CE360D25F}"/>
              </a:ext>
            </a:extLst>
          </p:cNvPr>
          <p:cNvSpPr>
            <a:spLocks noGrp="1"/>
          </p:cNvSpPr>
          <p:nvPr>
            <p:ph idx="1"/>
          </p:nvPr>
        </p:nvSpPr>
        <p:spPr>
          <a:xfrm>
            <a:off x="4699818" y="640080"/>
            <a:ext cx="7172138" cy="3745107"/>
          </a:xfrm>
        </p:spPr>
        <p:txBody>
          <a:bodyPr>
            <a:normAutofit/>
          </a:bodyPr>
          <a:lstStyle/>
          <a:p>
            <a:pPr marL="0" indent="0">
              <a:spcAft>
                <a:spcPts val="600"/>
              </a:spcAft>
              <a:buSzPct val="100000"/>
              <a:buNone/>
            </a:pPr>
            <a:r>
              <a:rPr lang="en-US" b="1" dirty="0">
                <a:ea typeface="Verdana" panose="020B0604030504040204" pitchFamily="34" charset="0"/>
                <a:cs typeface="Arial" panose="020B0604020202020204" pitchFamily="34" charset="0"/>
              </a:rPr>
              <a:t>Solve resource gaps</a:t>
            </a:r>
          </a:p>
          <a:p>
            <a:pPr marL="0" indent="0">
              <a:spcAft>
                <a:spcPts val="600"/>
              </a:spcAft>
              <a:buSzPct val="100000"/>
              <a:buNone/>
            </a:pPr>
            <a:r>
              <a:rPr lang="en-US" b="1" dirty="0">
                <a:ea typeface="Verdana" panose="020B0604030504040204" pitchFamily="34" charset="0"/>
                <a:cs typeface="Arial" panose="020B0604020202020204" pitchFamily="34" charset="0"/>
              </a:rPr>
              <a:t>Provide increased staffing to operate the system </a:t>
            </a:r>
          </a:p>
          <a:p>
            <a:pPr marL="0" indent="0">
              <a:spcAft>
                <a:spcPts val="600"/>
              </a:spcAft>
              <a:buSzPct val="100000"/>
              <a:buNone/>
            </a:pPr>
            <a:r>
              <a:rPr lang="en-US" b="1" dirty="0">
                <a:ea typeface="Verdana" panose="020B0604030504040204" pitchFamily="34" charset="0"/>
                <a:cs typeface="Arial" panose="020B0604020202020204" pitchFamily="34" charset="0"/>
              </a:rPr>
              <a:t>Create housing units</a:t>
            </a:r>
          </a:p>
          <a:p>
            <a:pPr marL="0" indent="0">
              <a:spcAft>
                <a:spcPts val="600"/>
              </a:spcAft>
              <a:buSzPct val="100000"/>
              <a:buNone/>
            </a:pPr>
            <a:r>
              <a:rPr lang="en-US" b="1" dirty="0">
                <a:ea typeface="Verdana" panose="020B0604030504040204" pitchFamily="34" charset="0"/>
                <a:cs typeface="Arial" panose="020B0604020202020204" pitchFamily="34" charset="0"/>
              </a:rPr>
              <a:t>Control or supervise the performance of programs</a:t>
            </a:r>
            <a:endParaRPr lang="en-US" b="1" i="1" dirty="0">
              <a:ea typeface="Verdana" panose="020B0604030504040204" pitchFamily="34" charset="0"/>
              <a:cs typeface="Arial" panose="020B0604020202020204" pitchFamily="34" charset="0"/>
            </a:endParaRPr>
          </a:p>
          <a:p>
            <a:endParaRPr lang="en-US" dirty="0"/>
          </a:p>
        </p:txBody>
      </p:sp>
      <p:pic>
        <p:nvPicPr>
          <p:cNvPr id="7" name="Graphic 6" descr="Issue Tracking">
            <a:extLst>
              <a:ext uri="{FF2B5EF4-FFF2-40B4-BE49-F238E27FC236}">
                <a16:creationId xmlns:a16="http://schemas.microsoft.com/office/drawing/2014/main" id="{DBCD9047-A795-3DE7-082D-E423EB41251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46904" y="4553084"/>
            <a:ext cx="1685977" cy="1685977"/>
          </a:xfrm>
          <a:prstGeom prst="rect">
            <a:avLst/>
          </a:prstGeom>
        </p:spPr>
      </p:pic>
      <p:pic>
        <p:nvPicPr>
          <p:cNvPr id="4" name="Picture 3">
            <a:extLst>
              <a:ext uri="{FF2B5EF4-FFF2-40B4-BE49-F238E27FC236}">
                <a16:creationId xmlns:a16="http://schemas.microsoft.com/office/drawing/2014/main" id="{94AFBDEB-89E2-71A2-A1B2-7698B63E957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6680" y="6398770"/>
            <a:ext cx="2133600" cy="390777"/>
          </a:xfrm>
          <a:prstGeom prst="rect">
            <a:avLst/>
          </a:prstGeom>
        </p:spPr>
      </p:pic>
    </p:spTree>
    <p:extLst>
      <p:ext uri="{BB962C8B-B14F-4D97-AF65-F5344CB8AC3E}">
        <p14:creationId xmlns:p14="http://schemas.microsoft.com/office/powerpoint/2010/main" val="3642822945"/>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7B90FC6-2FE6-FD1D-DC3C-6E4848AA680E}"/>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625979ED-AA2E-8447-D73C-D3DD097A33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1" y="-2"/>
            <a:ext cx="4069936" cy="685800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C034750-3F74-ED6C-AEAF-1DB57EC2D81A}"/>
              </a:ext>
            </a:extLst>
          </p:cNvPr>
          <p:cNvSpPr>
            <a:spLocks noGrp="1"/>
          </p:cNvSpPr>
          <p:nvPr>
            <p:ph type="title"/>
          </p:nvPr>
        </p:nvSpPr>
        <p:spPr>
          <a:xfrm>
            <a:off x="310039" y="640080"/>
            <a:ext cx="3429855" cy="5613236"/>
          </a:xfrm>
        </p:spPr>
        <p:txBody>
          <a:bodyPr anchor="ctr">
            <a:normAutofit/>
          </a:bodyPr>
          <a:lstStyle/>
          <a:p>
            <a:r>
              <a:rPr lang="en-US" dirty="0">
                <a:solidFill>
                  <a:srgbClr val="FFFFFF"/>
                </a:solidFill>
              </a:rPr>
              <a:t>What barriers currently exist with the system?</a:t>
            </a:r>
          </a:p>
        </p:txBody>
      </p:sp>
      <p:sp>
        <p:nvSpPr>
          <p:cNvPr id="3" name="Content Placeholder 2">
            <a:extLst>
              <a:ext uri="{FF2B5EF4-FFF2-40B4-BE49-F238E27FC236}">
                <a16:creationId xmlns:a16="http://schemas.microsoft.com/office/drawing/2014/main" id="{4831C450-4AF7-214B-614C-6C122FB4DEAC}"/>
              </a:ext>
            </a:extLst>
          </p:cNvPr>
          <p:cNvSpPr>
            <a:spLocks noGrp="1"/>
          </p:cNvSpPr>
          <p:nvPr>
            <p:ph idx="1"/>
          </p:nvPr>
        </p:nvSpPr>
        <p:spPr>
          <a:xfrm>
            <a:off x="4699818" y="640080"/>
            <a:ext cx="7172138" cy="3745107"/>
          </a:xfrm>
        </p:spPr>
        <p:txBody>
          <a:bodyPr>
            <a:normAutofit/>
          </a:bodyPr>
          <a:lstStyle/>
          <a:p>
            <a:pPr marL="0" indent="0">
              <a:spcAft>
                <a:spcPts val="600"/>
              </a:spcAft>
              <a:buSzPct val="100000"/>
              <a:buNone/>
            </a:pPr>
            <a:r>
              <a:rPr lang="en-US" b="1" dirty="0">
                <a:ea typeface="Verdana" panose="020B0604030504040204" pitchFamily="34" charset="0"/>
                <a:cs typeface="Arial" panose="020B0604020202020204" pitchFamily="34" charset="0"/>
              </a:rPr>
              <a:t>Currently the only homeless service programs required to participate in the coordinated entry system are those that provide PATH services or receive ESG funding. It is highly encouraged that all who are serving people experiencing homelessness incorporate the assessment into their workflow and participate in case conferencing. Many agencies identify the lack of funding, high case loads and inability to assign workers time to input the assessment into the HMIS system and have representation at the case conferencing meetings. </a:t>
            </a:r>
          </a:p>
          <a:p>
            <a:pPr marL="0" indent="0">
              <a:spcAft>
                <a:spcPts val="600"/>
              </a:spcAft>
              <a:buSzPct val="100000"/>
              <a:buNone/>
            </a:pPr>
            <a:endParaRPr lang="en-US" b="1" dirty="0">
              <a:ea typeface="Verdana" panose="020B0604030504040204" pitchFamily="34" charset="0"/>
              <a:cs typeface="Arial" panose="020B0604020202020204" pitchFamily="34" charset="0"/>
            </a:endParaRPr>
          </a:p>
          <a:p>
            <a:pPr marL="0" indent="0">
              <a:spcAft>
                <a:spcPts val="600"/>
              </a:spcAft>
              <a:buSzPct val="100000"/>
              <a:buNone/>
            </a:pPr>
            <a:endParaRPr lang="en-US" dirty="0"/>
          </a:p>
        </p:txBody>
      </p:sp>
      <p:pic>
        <p:nvPicPr>
          <p:cNvPr id="7" name="Graphic 6" descr="Issue Tracking">
            <a:extLst>
              <a:ext uri="{FF2B5EF4-FFF2-40B4-BE49-F238E27FC236}">
                <a16:creationId xmlns:a16="http://schemas.microsoft.com/office/drawing/2014/main" id="{218B5098-B20F-DC82-C25A-D2045CA75F1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46904" y="4553084"/>
            <a:ext cx="1685977" cy="1685977"/>
          </a:xfrm>
          <a:prstGeom prst="rect">
            <a:avLst/>
          </a:prstGeom>
        </p:spPr>
      </p:pic>
      <p:pic>
        <p:nvPicPr>
          <p:cNvPr id="4" name="Picture 3">
            <a:extLst>
              <a:ext uri="{FF2B5EF4-FFF2-40B4-BE49-F238E27FC236}">
                <a16:creationId xmlns:a16="http://schemas.microsoft.com/office/drawing/2014/main" id="{8B582369-5FB4-AF86-5AA7-5514E9A7034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6680" y="6398770"/>
            <a:ext cx="2133600" cy="390777"/>
          </a:xfrm>
          <a:prstGeom prst="rect">
            <a:avLst/>
          </a:prstGeom>
        </p:spPr>
      </p:pic>
    </p:spTree>
    <p:extLst>
      <p:ext uri="{BB962C8B-B14F-4D97-AF65-F5344CB8AC3E}">
        <p14:creationId xmlns:p14="http://schemas.microsoft.com/office/powerpoint/2010/main" val="3956961774"/>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2">
            <a:extLst>
              <a:ext uri="{FF2B5EF4-FFF2-40B4-BE49-F238E27FC236}">
                <a16:creationId xmlns:a16="http://schemas.microsoft.com/office/drawing/2014/main" id="{0AE4C84F-7457-4662-AFA3-554A32B9C3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9DF9B39E-8A25-4BC3-B3C0-ACD46B94E6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2457"/>
            <a:ext cx="12188952" cy="228554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BF6E81-1837-0F6A-7CD7-F30EFE5B7DF9}"/>
              </a:ext>
            </a:extLst>
          </p:cNvPr>
          <p:cNvSpPr>
            <a:spLocks noGrp="1"/>
          </p:cNvSpPr>
          <p:nvPr>
            <p:ph type="title"/>
          </p:nvPr>
        </p:nvSpPr>
        <p:spPr>
          <a:xfrm>
            <a:off x="1024128" y="4971088"/>
            <a:ext cx="9720072" cy="1499616"/>
          </a:xfrm>
        </p:spPr>
        <p:txBody>
          <a:bodyPr>
            <a:normAutofit/>
          </a:bodyPr>
          <a:lstStyle/>
          <a:p>
            <a:r>
              <a:rPr lang="en-US" b="1" u="sng" dirty="0">
                <a:solidFill>
                  <a:srgbClr val="FFFFFF"/>
                </a:solidFill>
                <a:ea typeface="Verdana" panose="020B0604030504040204" pitchFamily="34" charset="0"/>
              </a:rPr>
              <a:t>The Four Steps of Coordinated Entry</a:t>
            </a:r>
          </a:p>
        </p:txBody>
      </p:sp>
      <p:cxnSp>
        <p:nvCxnSpPr>
          <p:cNvPr id="17" name="Straight Connector 16">
            <a:extLst>
              <a:ext uri="{FF2B5EF4-FFF2-40B4-BE49-F238E27FC236}">
                <a16:creationId xmlns:a16="http://schemas.microsoft.com/office/drawing/2014/main" id="{BA91CE2E-0B4F-41F3-95F2-0EB7003685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5242273"/>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6B995863-700B-D015-0F46-67BC84C60C8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680" y="6398770"/>
            <a:ext cx="2133600" cy="390777"/>
          </a:xfrm>
          <a:prstGeom prst="rect">
            <a:avLst/>
          </a:prstGeom>
        </p:spPr>
      </p:pic>
      <p:graphicFrame>
        <p:nvGraphicFramePr>
          <p:cNvPr id="7" name="Content Placeholder 6">
            <a:extLst>
              <a:ext uri="{FF2B5EF4-FFF2-40B4-BE49-F238E27FC236}">
                <a16:creationId xmlns:a16="http://schemas.microsoft.com/office/drawing/2014/main" id="{FA64E80A-D72F-4B21-0A1F-44F71EF4C4FD}"/>
              </a:ext>
            </a:extLst>
          </p:cNvPr>
          <p:cNvGraphicFramePr>
            <a:graphicFrameLocks noGrp="1"/>
          </p:cNvGraphicFramePr>
          <p:nvPr>
            <p:ph idx="1"/>
            <p:extLst>
              <p:ext uri="{D42A27DB-BD31-4B8C-83A1-F6EECF244321}">
                <p14:modId xmlns:p14="http://schemas.microsoft.com/office/powerpoint/2010/main" val="1090256459"/>
              </p:ext>
            </p:extLst>
          </p:nvPr>
        </p:nvGraphicFramePr>
        <p:xfrm>
          <a:off x="642938" y="642938"/>
          <a:ext cx="10896600" cy="335513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031424117"/>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17">
            <a:extLst>
              <a:ext uri="{FF2B5EF4-FFF2-40B4-BE49-F238E27FC236}">
                <a16:creationId xmlns:a16="http://schemas.microsoft.com/office/drawing/2014/main" id="{0AE4C84F-7457-4662-AFA3-554A32B9C3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19">
            <a:extLst>
              <a:ext uri="{FF2B5EF4-FFF2-40B4-BE49-F238E27FC236}">
                <a16:creationId xmlns:a16="http://schemas.microsoft.com/office/drawing/2014/main" id="{9DF9B39E-8A25-4BC3-B3C0-ACD46B94E6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2457"/>
            <a:ext cx="12188952" cy="228554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1024128" y="4971088"/>
            <a:ext cx="9720072" cy="1499616"/>
          </a:xfrm>
          <a:prstGeom prst="rect">
            <a:avLst/>
          </a:prstGeom>
        </p:spPr>
        <p:txBody>
          <a:bodyPr vert="horz" lIns="91440" tIns="45720" rIns="91440" bIns="45720" rtlCol="0" anchor="ctr">
            <a:normAutofit/>
          </a:bodyPr>
          <a:lstStyle/>
          <a:p>
            <a:pPr>
              <a:lnSpc>
                <a:spcPct val="80000"/>
              </a:lnSpc>
              <a:spcBef>
                <a:spcPct val="0"/>
              </a:spcBef>
              <a:spcAft>
                <a:spcPts val="600"/>
              </a:spcAft>
            </a:pPr>
            <a:r>
              <a:rPr lang="en-US" sz="5000" b="1" u="sng" kern="1200" cap="all" spc="100" baseline="0">
                <a:solidFill>
                  <a:srgbClr val="FFFFFF"/>
                </a:solidFill>
                <a:latin typeface="+mj-lt"/>
                <a:ea typeface="+mj-ea"/>
                <a:cs typeface="+mj-cs"/>
              </a:rPr>
              <a:t>WHAT IS MEANT BY ACCESS</a:t>
            </a:r>
            <a:r>
              <a:rPr lang="en-US" sz="5000" b="1" kern="1200" cap="all" spc="100" baseline="0">
                <a:solidFill>
                  <a:srgbClr val="FFFFFF"/>
                </a:solidFill>
                <a:latin typeface="+mj-lt"/>
                <a:ea typeface="+mj-ea"/>
                <a:cs typeface="+mj-cs"/>
              </a:rPr>
              <a:t>?</a:t>
            </a:r>
          </a:p>
        </p:txBody>
      </p:sp>
      <p:cxnSp>
        <p:nvCxnSpPr>
          <p:cNvPr id="22" name="Straight Connector 21">
            <a:extLst>
              <a:ext uri="{FF2B5EF4-FFF2-40B4-BE49-F238E27FC236}">
                <a16:creationId xmlns:a16="http://schemas.microsoft.com/office/drawing/2014/main" id="{BA91CE2E-0B4F-41F3-95F2-0EB7003685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5242273"/>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680" y="6398770"/>
            <a:ext cx="2133600" cy="390777"/>
          </a:xfrm>
          <a:prstGeom prst="rect">
            <a:avLst/>
          </a:prstGeom>
        </p:spPr>
      </p:pic>
      <p:graphicFrame>
        <p:nvGraphicFramePr>
          <p:cNvPr id="36" name="Content Placeholder 2">
            <a:extLst>
              <a:ext uri="{FF2B5EF4-FFF2-40B4-BE49-F238E27FC236}">
                <a16:creationId xmlns:a16="http://schemas.microsoft.com/office/drawing/2014/main" id="{3A4AABBB-60AE-E793-B296-3947D76ED90C}"/>
              </a:ext>
            </a:extLst>
          </p:cNvPr>
          <p:cNvGraphicFramePr>
            <a:graphicFrameLocks noGrp="1"/>
          </p:cNvGraphicFramePr>
          <p:nvPr>
            <p:ph idx="1"/>
            <p:extLst>
              <p:ext uri="{D42A27DB-BD31-4B8C-83A1-F6EECF244321}">
                <p14:modId xmlns:p14="http://schemas.microsoft.com/office/powerpoint/2010/main" val="2148539647"/>
              </p:ext>
            </p:extLst>
          </p:nvPr>
        </p:nvGraphicFramePr>
        <p:xfrm>
          <a:off x="642938" y="642938"/>
          <a:ext cx="10896600" cy="335513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388681373"/>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3EF0782-AC80-CA11-8C24-744F96055F94}"/>
              </a:ext>
            </a:extLst>
          </p:cNvPr>
          <p:cNvSpPr>
            <a:spLocks noGrp="1"/>
          </p:cNvSpPr>
          <p:nvPr>
            <p:ph type="title"/>
          </p:nvPr>
        </p:nvSpPr>
        <p:spPr>
          <a:xfrm>
            <a:off x="643468" y="643467"/>
            <a:ext cx="3415612" cy="5571066"/>
          </a:xfrm>
        </p:spPr>
        <p:txBody>
          <a:bodyPr>
            <a:normAutofit/>
          </a:bodyPr>
          <a:lstStyle/>
          <a:p>
            <a:r>
              <a:rPr lang="en-US" sz="3100" dirty="0">
                <a:solidFill>
                  <a:srgbClr val="FFFFFF"/>
                </a:solidFill>
              </a:rPr>
              <a:t>Access points-</a:t>
            </a:r>
            <a:r>
              <a:rPr lang="en-US" sz="3100" b="1" dirty="0">
                <a:solidFill>
                  <a:srgbClr val="FFFFFF"/>
                </a:solidFill>
              </a:rPr>
              <a:t>In Maine’s Coordinated Entry System (CES) there are designated Access Points in each Service Hub; a </a:t>
            </a:r>
            <a:r>
              <a:rPr lang="en-US" sz="3100" b="1" i="1" dirty="0">
                <a:solidFill>
                  <a:srgbClr val="FFFFFF"/>
                </a:solidFill>
              </a:rPr>
              <a:t>multisite</a:t>
            </a:r>
            <a:r>
              <a:rPr lang="en-US" sz="3100" b="1" dirty="0">
                <a:solidFill>
                  <a:srgbClr val="FFFFFF"/>
                </a:solidFill>
              </a:rPr>
              <a:t> access approach. In hub 4, Androscoggin county, these access points include: </a:t>
            </a:r>
            <a:br>
              <a:rPr lang="en-US" sz="3100" dirty="0">
                <a:solidFill>
                  <a:srgbClr val="FFFFFF"/>
                </a:solidFill>
              </a:rPr>
            </a:br>
            <a:endParaRPr lang="en-US" sz="3100" dirty="0">
              <a:solidFill>
                <a:srgbClr val="FFFFFF"/>
              </a:solidFill>
            </a:endParaRPr>
          </a:p>
        </p:txBody>
      </p:sp>
      <p:graphicFrame>
        <p:nvGraphicFramePr>
          <p:cNvPr id="18" name="Content Placeholder 2">
            <a:extLst>
              <a:ext uri="{FF2B5EF4-FFF2-40B4-BE49-F238E27FC236}">
                <a16:creationId xmlns:a16="http://schemas.microsoft.com/office/drawing/2014/main" id="{FF70410E-94D0-8BCF-BB59-0A1A6CD038DB}"/>
              </a:ext>
            </a:extLst>
          </p:cNvPr>
          <p:cNvGraphicFramePr>
            <a:graphicFrameLocks noGrp="1"/>
          </p:cNvGraphicFramePr>
          <p:nvPr>
            <p:ph idx="1"/>
            <p:extLst>
              <p:ext uri="{D42A27DB-BD31-4B8C-83A1-F6EECF244321}">
                <p14:modId xmlns:p14="http://schemas.microsoft.com/office/powerpoint/2010/main" val="3755986044"/>
              </p:ext>
            </p:extLst>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62419322"/>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AE4C84F-7457-4662-AFA3-554A32B9C3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DF9B39E-8A25-4BC3-B3C0-ACD46B94E6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2457"/>
            <a:ext cx="12188952" cy="228554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A067EF5-B1AD-EF4A-F483-C6923217A798}"/>
              </a:ext>
            </a:extLst>
          </p:cNvPr>
          <p:cNvSpPr>
            <a:spLocks noGrp="1"/>
          </p:cNvSpPr>
          <p:nvPr>
            <p:ph type="title"/>
          </p:nvPr>
        </p:nvSpPr>
        <p:spPr>
          <a:xfrm>
            <a:off x="1024128" y="4971088"/>
            <a:ext cx="9720072" cy="1499616"/>
          </a:xfrm>
        </p:spPr>
        <p:txBody>
          <a:bodyPr>
            <a:normAutofit/>
          </a:bodyPr>
          <a:lstStyle/>
          <a:p>
            <a:r>
              <a:rPr lang="en-US" dirty="0">
                <a:solidFill>
                  <a:srgbClr val="FFFFFF"/>
                </a:solidFill>
              </a:rPr>
              <a:t>Access point responsibilities</a:t>
            </a:r>
          </a:p>
        </p:txBody>
      </p:sp>
      <p:cxnSp>
        <p:nvCxnSpPr>
          <p:cNvPr id="13" name="Straight Connector 12">
            <a:extLst>
              <a:ext uri="{FF2B5EF4-FFF2-40B4-BE49-F238E27FC236}">
                <a16:creationId xmlns:a16="http://schemas.microsoft.com/office/drawing/2014/main" id="{BA91CE2E-0B4F-41F3-95F2-0EB7003685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5242273"/>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3348F0ED-634F-7E24-F751-47544473D783}"/>
              </a:ext>
            </a:extLst>
          </p:cNvPr>
          <p:cNvGraphicFramePr>
            <a:graphicFrameLocks noGrp="1"/>
          </p:cNvGraphicFramePr>
          <p:nvPr>
            <p:ph idx="1"/>
            <p:extLst>
              <p:ext uri="{D42A27DB-BD31-4B8C-83A1-F6EECF244321}">
                <p14:modId xmlns:p14="http://schemas.microsoft.com/office/powerpoint/2010/main" val="4284668672"/>
              </p:ext>
            </p:extLst>
          </p:nvPr>
        </p:nvGraphicFramePr>
        <p:xfrm>
          <a:off x="642938" y="642938"/>
          <a:ext cx="10896600" cy="33551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3">
            <a:extLst>
              <a:ext uri="{FF2B5EF4-FFF2-40B4-BE49-F238E27FC236}">
                <a16:creationId xmlns:a16="http://schemas.microsoft.com/office/drawing/2014/main" id="{A0F6965A-1EE8-3E84-744A-EB649EA75CA5}"/>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6680" y="6398770"/>
            <a:ext cx="2133600" cy="390777"/>
          </a:xfrm>
          <a:prstGeom prst="rect">
            <a:avLst/>
          </a:prstGeom>
        </p:spPr>
      </p:pic>
    </p:spTree>
    <p:extLst>
      <p:ext uri="{BB962C8B-B14F-4D97-AF65-F5344CB8AC3E}">
        <p14:creationId xmlns:p14="http://schemas.microsoft.com/office/powerpoint/2010/main" val="3799495892"/>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0">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3468" y="643467"/>
            <a:ext cx="3415612" cy="5571066"/>
          </a:xfrm>
        </p:spPr>
        <p:txBody>
          <a:bodyPr>
            <a:normAutofit/>
          </a:bodyPr>
          <a:lstStyle/>
          <a:p>
            <a:r>
              <a:rPr lang="en-US" sz="3100" b="1" u="sng" dirty="0">
                <a:solidFill>
                  <a:srgbClr val="FFFFFF"/>
                </a:solidFill>
                <a:ea typeface="Verdana" panose="020B0604030504040204" pitchFamily="34" charset="0"/>
              </a:rPr>
              <a:t>ASSESSMENT</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680" y="6398770"/>
            <a:ext cx="2133600" cy="390777"/>
          </a:xfrm>
          <a:prstGeom prst="rect">
            <a:avLst/>
          </a:prstGeom>
        </p:spPr>
      </p:pic>
      <p:graphicFrame>
        <p:nvGraphicFramePr>
          <p:cNvPr id="14" name="Content Placeholder 2">
            <a:extLst>
              <a:ext uri="{FF2B5EF4-FFF2-40B4-BE49-F238E27FC236}">
                <a16:creationId xmlns:a16="http://schemas.microsoft.com/office/drawing/2014/main" id="{EC5F240A-C027-CDF4-D669-827C3ED36E24}"/>
              </a:ext>
            </a:extLst>
          </p:cNvPr>
          <p:cNvGraphicFramePr>
            <a:graphicFrameLocks noGrp="1"/>
          </p:cNvGraphicFramePr>
          <p:nvPr>
            <p:ph idx="1"/>
            <p:extLst>
              <p:ext uri="{D42A27DB-BD31-4B8C-83A1-F6EECF244321}">
                <p14:modId xmlns:p14="http://schemas.microsoft.com/office/powerpoint/2010/main" val="41568806"/>
              </p:ext>
            </p:extLst>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513364559"/>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 name="Rectangle 25">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3468" y="643467"/>
            <a:ext cx="3415612" cy="5571066"/>
          </a:xfrm>
        </p:spPr>
        <p:txBody>
          <a:bodyPr>
            <a:normAutofit/>
          </a:bodyPr>
          <a:lstStyle/>
          <a:p>
            <a:r>
              <a:rPr lang="en-US" sz="2400" b="1" u="sng">
                <a:solidFill>
                  <a:srgbClr val="FFFFFF"/>
                </a:solidFill>
                <a:latin typeface="Verdana" panose="020B0604030504040204" pitchFamily="34" charset="0"/>
                <a:ea typeface="Verdana" panose="020B0604030504040204" pitchFamily="34" charset="0"/>
              </a:rPr>
              <a:t>PRIORITIZATION</a:t>
            </a:r>
          </a:p>
        </p:txBody>
      </p:sp>
      <p:sp>
        <p:nvSpPr>
          <p:cNvPr id="20" name="AutoShape 4" descr="data:image/jpeg;base64,/9j/4AAQSkZJRgABAQAAAQABAAD/2wCEAAkGBxMSEhUQExIWFRUVFhcVFRcVFxUVGBUYFxgWFhYWFRYYHSggGBolHhUYITEhJSkrLi4uFx8zODMtNygtLisBCgoKDg0OGhAQGi0lHyAtLS0tLS0tLS0tLS0tLS0tLS0tLS0tLS0tLS0tLS0tLS0tLS0tLS0tLS0tLS0tLS0tLf/AABEIAOEA4QMBIgACEQEDEQH/xAAcAAABBAMBAAAAAAAAAAAAAAAAAQQGBwMFCAL/xABHEAABAwIDBAYHBAgFAgcAAAABAAIDBBEFEiEGMUFRBxMiYXGBMkJScpGhsRQjYsEkM0NTgpLR8ERzssLhotIVFhclVGPx/8QAGwEBAAMBAQEBAAAAAAAAAAAAAAQFBgMBAgf/xAAzEQACAQIEAwUGBwEBAAAAAAAAAQIDEQQFITESQVETImFx0TKBkaHB4QYUI0JisfBSM//aAAwDAQACEQMRAD8AvFCEIAQhCAEIQgBeSlukc4BACC5RTaHbmlprtL88g9SOzneZ3BVvjHSbVSkiK0LTxb2n/wAx0HkFxnXhDRk/C5XicQrxVl1e3+8i66irYwZnPa0c3ENHxK0Fdt3QRXBqGEjgy7/poqDra6SVxdJI97jxe5zj8Sm11Gli3yRdUvw7Ff8ApO/krf3qXZUdKtIPRbI7+ED6lNP/AFdh/cSfFn9VTqLr4eJmTFkeEXJ/EuRnS3Ad8Mg82lPqbpSonaOL2eLbj4gqjUackWJqHksiwr2uvf8AY6PoNr6Kb0KmMnkXZT/1WW7ZKCLgi3Ph8VysCtjhmPVFObwzPZ3B7sv8p0PwXSOLf7kQav4eW9OfxXodN3ShU5gfStK2zaiMPG7PHZrvNp0PlZWRge0lPVgOhka48W7nN7i3epUKsZ7MpcTgMRhvbjp1WqN4heQ5el0IYIQhACEIQAhCEAIQhACEIQAhCQoBV5JQ51lC9uNt2UQ6tgEkzho2+jR7T7bh3ce5fMpKKuzpRozrTUIK7Zu9oNoYKNnWSvtyA1c4/hHH6Kntq9v56olkZMMO7K09p/vuGtu4G3io1iuKy1MhlleXuPPcByaOA7kxVfUxEp6LRGvwGT0qCUqnel8l5Hpxzf8APHxXlCFwLkEJQFt8O2Zq5/1VO9w5lrmj4lepN7HzOpGCvJpebsadCmsHRnWHV5jj96UaeNk5HRm7jWU48HE/7V0VGo+RClmmEi7Oovn6EBSqdnoxl9Wqp3fxuH+1M6no4rm+ixjx+B4PyXjozXI9hmeEnoqi/wB7iHoT+vwieDSWFzPeY63x3JiQuZNjOMleLv5CLLTzOYQ9jnNcNxaSCPMLEhEGk9yzNk+k57LRVnaG4SgDMB/9gHpeI1+qtagro5mCSNwc1wuCDcFcvArfbLbVT0L7xnNGTd7Hei7vHsu71KpYhrSRQ4/JITXHQVn05P0/o6OBShaPZraKGsiEsZ95p9Jh5OH58VvAVPTTV0ZOUJQk4yVmtxUJLpUPAQhCAEIQgBCEIAXlyUlRnbjaZtDAX6GR3ZibzcePgN5Xjdldn3ThKpJQirtmr6QttBRtEMVnTvFxyjb7bu/kFSNTO6Rxke4uJN3OJuSTzK9V9W+V7pZHFz3m5J4lYFWVarm/A3OX4CGFp8P7ub+nkIUIXoD+/wC965Fge4oi4hrQSToABcnwCmuEdHj3AS1cgp2b8ts0jvBu4fPwUu2JwanbAyWjyySP0kmltmjPFuTgb8AppRYQxhzuJkf7b9fgNwU6lho2vJ3Mrj87q8Tp0Vw25vf4MjGCbNwxW+zUY/zqjUnvDd/0UgbhD3frZ3n8MYEbR4W1W4ypbKWrLRKxn6k51HxTk2/E1jMEgH7MO73XcfmU6bh8Q3Rs/lCc2Sr27PiwzOGwn9kz+ULC/Bod4bl90ub9CtjZKlxY08uGPtZs2YezK0SA919CFE8b2GpZbl8Jp3n9rB2mE83M/wCB4qw7JMq+ZRjL2kdaNapRlxU5NeRz3j+w1RTAyC00X7yLX+Zu8fNRggrp2fDxq5hyOO/S7T7zdxUB2s2BZPd8LWwVGpyj9VN4G3ZPkodXC84GjwWfXfBiFb+S+v2KeQnVbRvhe6ORpY5ps5rhYg/0701UM0ikpJNPc2uAY3LRyiWI2O5zT6Lx7Lhy+ivzZbaKKthEseh3Pad7HcWn8lzct3sptBJRTCRty02D2cHt8OY4Fd6NbgeuxVZplscTDjj7a59fD0OkgV6TDCq9k8TZY3ZmvAcD3Hn3p8FZXuYpprR7oVCEIeAhCEAIQkKAb1lQ2NjnuNmtBLjyA3rnba/H3VlQ6U+iOzE32WD8zvPkrA6X9oSxjaJh1kGaS3Bm5o/iIPkO9VGSoOKqXfCarIsFww/MS3e3l194EpEJ5hmHyVEjYYmZnP3Dw1JPcoiNDKSinKT0XMZous1VTOje6N7SHAkOad4I3hYkfQJp7G82V2lloZesYczT6bb6OH5HvV94PjsNTAKiN4yWu4nTJbeH8iFzOpDsjtNJRSh7e0xxHWMJ0cOY5O71Io1nDR7FPmuWLER7SC76+Ze8e0dI4XbV05HMSxn6OSO2kowA41dOASWg9bHYuFrtBvYnXcoB0KYvTx4e5sk8MbjUynK+RjXWOS2hN/NJ0itpjHh01L1ZjnxWGUvjsWyOILHOuN57AB91WJjHuWLUY5TRuDH1MLHEAhrpGNJB3EAm9is2H4nDOCYZo5Q02Jje19jyOUmygO3E7I8awt73NY0Mnu55DQNW2uSveDQRz42+uo3NNOym6qpfFYxyzlxIY0jR7mtyuJG7TmgLFLkxixmnc8RNqInSG9mNkYXG2+zQbmya7VvlbSyOhYZHtyOLG+k9ge0ysbr6RYHALW4RjGG4jkbGY3SQuD2xPb1csLmm4sxwDgRbhogNqdpaMBxNXAA0uDs0rG5SwkOBuRYixQdpKPs/pUBzFrW2lY4uc4hrWtAOpJNtEw6QYwMLrrAC9NMTYAalpufFLsBC04ZR3aDaFhFwDYjUEd6Aktljmha4WcLj+9yyoQEJ2w2SZVss7SVotFNbXuZLzHC6pDEaGSCR0MjS1zDZwP5cx3rqJ7ARYjQqB9Imyf2mLrGAGeMXYeMjBqYz3jgo1ejxd5bl1lOZPDy7Ko+49v4/Yo9LdK9uXQix5HQjxC8qvNlcsLop2oMUwpJHfdyn7sncyTl4O3eNldUZ0XKzXkEOBsRqCOBHH6FdB7BY99rpWPJ7Y7Envjj5jVTsLUuuFmUz3B8Eu3jz0fn1JShIlUszwIQhACb1kwYxz3GwAJJ5AalZioV0p4r1FE5gPalPVjwOrj8AvmcuGLZ1oUnVqxprm7FN7RYo6qqJZ3eu8kdzRowfygLWJEKob1ufotOKhFRWyVl5IVqtno5wQwwCe36RVdmO+vVxaEu/P4BV9snhJq6pkPquOZ/cxurlf2DRBxdNbQ/dxjgI28vE6qZhKf7nyM9n+LcYqhF76vy+5FtvNjhVtzssKlo7LtwmA9R/J3I/8qlqiJzHOY5paWmzgdCCOBXUs0QcLH/87x3qAbd7G/awZGWFS0HKdwmA9U/ituK+69Di70dyFlOa9h+jWfd5P/n7FKL0HW/hC9zxOa4tc0tIJBaRYg8iFiUDzNf7S0Nl0b7UPoiXA5mOcesZzHtDk76qwOkfGKaWDDJInxiP7fC+wLW5Wtz5yW+qATr3qrgpFsZtO+ilzAZoyfvGc+9vJylQxFpa7MoMbkynSXBrOKt04re/cn22NbF/45hYMkejZb3e3TPlyX10zcOaeYjA7Cat1bG0mhqT+mMb/h5NAKhrfYI0dbxUwwnEIqmNs0Tg5rhoR3cCOBHJbFT1Zq6Mo007Pch+0m20FPHTVEc0UkMtTFDI9rg4MY9kr81wdDeMb+9YNo46GryPgkhfWXa6mkhc10oc0h1yWG+TKDmvpYlTYNHJeWsA3ADyQ8I10kzNbhdZmcG3p5Wi5Au4tIa0X3kngl6OZmuw2kLXB1omglpBsRvGnEKTFt0AWQHpCEIAWKZlx56eKypCh4yj+lXZ3qJxVMFo5ScwHqSAXPk4a/FQFdJbXYSKqmkhPrDsnk5urT8VzlPGWuc1ws4EgjvBsVXYmHDK65m0yXFutQ4JPvQ093L0MV1OOijGDDVdQT2JxlHc8egfqPMKDrPSVDo3Nkbo5pa5p72kOB+IXGEuGSZZYqgq9KVOXNP48vmdSRvuAVkWrwSvbPEyVu6RjXjuuNR5FbRWyd9T86s1o9wQhC9B5Kpjpmr81RFBfRkZeRwu82Hyb81czzoudukGq6yvqDfRr8g8Imhn1BPmo2KlaFi6yKnxYri/5Tf0I4hKgKvNna5ZfRVhpEU9T6z3Npo+6+ryPiPgregiDWho3AADyUN2FoslNRx2t926od7zrAX/AJ/kpsFa0Y8MEj8+zCt22JnPxaXktvkCxzRBwsf+R3hZULoQyutvNjftQMsYAqWt7gJwOB/EqZmiLSWuBblNiDoQeRXUs0QcLHyI3g8wqb6QsE+14l9miY0TMpjPId3X9rKwW3B1gfiFFrUOLvIvcrzWVFdjU1XJ9PPwK369tr5tOeq9tN9QVlfGQS0ixGhBGrbaEEcCDomtQRGzsi13Nb5lQkk3Zbmoc5xXFJrht4+4lGx+178PluTeF1usZr/O3k76q9cCx2nq4+sgmZIOOUglviN4XNAbZOcFxR1FUxVkZLbPa2UN3PY46gt4qTh6tnwspM4y51E68bXWr8UdJtxqnM/2TrW9flLurNw4tG8gEajvCfSPABJNgBcnkAqj2uri+pbjNO7OyhNM05dc0U3WdfcW3gPZ4DMpxtTP9op46aF5BreyHttdkOXPM8cjkGUHgZGqcjLNWdnubSmx6nkgNUyUOhaCTIA7LYbze2o714pNo6aVokjkL2Hc5jJHNPgQ2xUK2EmLsAkjeAHRRVULgNbdWHtT3oqxOJmFUrXOIIYbjK8+seIFkPCZ4biEVRGJYXh7DcBzdxsbH5p4tbgssL4WSQACN93ts3JcucS45baEkknxWyQAkKVCA8PF9FQHSdhXUVryBZsoEo8To75hdAlVX020XYp5xvD3RnwcMw+bSo+JjeHkW2S1uzxaXKWhUqEIVabcuzonr89G1hNzFI6PwDu01WGqY6H6sg1Mf4WSjxa4X+gVzAq1oO9NGCzSn2eLml1v8dRUIQupXnh65jx2bPUTv9qWR3xe5dNy7iuWqo9t3if9RULGcjR/h1d+o/AxL1ELkDmQPjovCz0P6yP/ADGf6goZqW7Js6OwWENcR7EMLB8HE/ULcha/DBrIfxNHwjZ/VbAK5PzP/fMVCEIAVf7c7PzirgxakZ1ksLTHNECGuli1PYJ3OFzZWAkIQFObW4fT1rHVMYfDUN0kjkifGZbfhtYvG64JBtvOhVXVMZkDmZSwi1i4WOYcLHXeurpoQ4W8wRwPMKudvti+vzVETQJ26vaN0zR6zeT/AO+SjVaP747l3l2Yq35eu+49L/RvklvpsUvT1JtZ4s8b9NPEL2Rnt7IOZ19L+zZZ5WkEggixsQdLEbwQvAcoXEr3samNKduCUrr+149fHqjc7IbQdT18MoL6eoLmTM7nNDOsaeYHy8FaHRPSymHrJ3B4izU1M7deBrs2c97jlB7mBUsCpZsPtg+ifldcwOPbbxZ+NneOXFd6OIs7Mp8yyntYdpS9tb+P3/sl+zTuqp8Yp3Nc0dbUvi7L7PbKx1ur07XaNtFtei/EI4sMp4pS6N7GkOa9r2EHMeBCmNDWsmY2Rjg5rhcEbrcE7sp5k9tDXYLijKhjnsY9rWyOjGdpZmykdpoOpab6HitmvOVekAIQhACg3S9Th2Hvd7EkTh45sn0eVOVEelBt8On91p+D22XxU9lknBO2Ipv+S/s5+KEI5KpR+hsm/RRJ+mOZ7cEg/wBJV40jrsYebWn5BUR0UH/3CP3JPoFeeFG8MfuN+isML/5mMz5WxfnFDtCEKQUxjl3Ll7E48sr2+y9w+DyF1C/cubtsqbq66qZymcR4PcXj5OUTF7I0P4el+pOPVfU0qy07rPaeTwfgQViSjeoRq2r6HTmFOvmPAiNw82NH5LYhR3ZCr62nhk9uBl/FtwR81Igrhaq5+aSjwycXybXzFQhC9PAWKZ+UF1ibC9gCTpyA1J7llSWQEdwrbGmqmGSATSsDi0ubTz2Dm2u3Vu/UJpW7a0QaC98rPv8A7MLwTgicBrurtkvmIcO4qMdC+JMioHtcyUn7TMexBNK31fWYwj5r10lVTZocMmZG+MPxOA5ZGGN9wXtu9p1B048LIDV9JeFQmdgja9tZLdwibFJlqABcva4AtDxxBP5KtRIC4t1DhoWkEEW7irl28kDcZwtxz6Mn9Brnu3s3NaCT8FEcdwQYnU1FbSMDfs4bFLGQWSSyC7nyCI2LW5S0a6kg8lFq0Iu8kXuW5rUg4UJtWva75Lz/AK+BCyvBmGg1bm3XGnxRVxmzgD2gb28PVPJY460OIY8Fj+AO6/c5Q4xurmmrVbT4b2va3R67X5P/AGpMdiNuXULssgcae/aGUkx83s594VxUu1UMrI5Y455GSlgY5sEtnZyGh13ABrRe5JtYArm6u/VycOy76qX9Gu2bqNsccl3QOHatcmPm5o5cx8FJo1rRs+pQ5pl0qtVyp78N/PXl4nQd0JtSVbZWtexwc1wBBGoIPEHknKmma8BUIQgBQzpXmy4bN+IxtHm9v5AqZquOmmptSxxcZJb+TGOP1cFzrO0GS8BDjxVNfyRS5StSFBVSfoKJn0TN/TwfZjkJ+AV44WPuY/cb8wCqY6KIrPqJvYpyPN3D/pV2U8eVrW+y0D4CyssMv0zE55K+Lt0SMyEIXexUnkhUR0t0PV1xktpLGx38TRkd/pb8Ve5KrTpmw3NBHUAaxvsfdf8A8gLjiY3gWmT1ezxcb7S0+JTyBwSIVabkubogxHPSmLjBKRa+uSXtA+Ga48lZAVBdGGLdRWBjjZkzeqPK+9h+On8SvqI3H1Vnh58UDC5vQ7LFSttLVfX5mRCELsVgLDLKGtLjewBNgC46cmjUnuCzIQFedDNNLDRSQzQyxPFRI/LLG+O7X5S0tLgA7dw3I6WIJJPsDYoZZTHWxTv6qKSQNjZmzElrSAdd29WFZKgK72pikfjGHTNhndHC2QSPbDKWs6zLku4N7jflxss+1GBzU9UMVo2F7iAyrgZ6UzAdJIhxlbrpxG7XQzyyVAUf0jYKZo2VtJS1Ak6xonh6iRri0teTIGEXABaASBbtDVV3VOzjJ1bweF2EZba8V1XUQh1uBG48Rz8uYVXdImxhdmqadvbb2pomj0hxkjHE8wo1akvaii9yzMN6FeXdlovR9PC3Mqeu1jksDcgtFteKShBDGDk2yzXSXUHi7vCarsl2vaX5W+dya7A7Zuo3CGUk05Pmwn1h+HmPNXhS1LZGh7HBzXAFpBuCDuIK5aupvsBtq6kcIJSTAT5xE8R+HmOCkUK9u7LYpM2ypVF21H2ua6/dfMvZCb0s4e0PaQWuFwQbgg7iCnCnmTEcVSfTHiPWVTIQdIWa+8/X6AK48RqmxRvkcbNa0uJ5AC5XNWN4gaieSd3rFx8BfQfBRcVO0VEvchoOdd1OUV839hgUIXoDUKAa8tPosorUsjz+2mZGPdaQXfQq2lD9jsO6mKmgI1jj61/c+Tn32JUwVtTjwwSPzzG1u2xNSa2b08loCEIX2RgWq2hw4VFPLCR6bC3z4H42W1Xlw0XjV9D2MnFprdHLFREWOc129pLT3EGxWFT7pawLqqj7S0WZNq624SjR3xAB+KgSqZx4ZNH6HhcRHEUY1Y81f38z1E4ggg2INweRGoK6G2Gx1tZTNluMw7Eg5PAF/jvXOyk+we0hoqi7ieqks2Uctey8DmPoSutCpwS12IWbYL8zRuvajt9TogITenma9oc0ggi4I4g7is4KsjEWFTGurersAx0jzuYy1zbedSAAOZT5RXaOGrimbWUkbZ7RmOWBzywuaDma6I+iHDXSwvfeLIB5BjoPWh0MrJIW53Mc0DM3mx18rtx0vfmm2CbVishbUQU0z43FwDvu26tcWuFi6+8FY8O2mjq4qiPJJDPHG7rIZmlr2gtcARwc0kHtDQqP9EFc9mFxNEEjwHzaty2P3z+ZugN5X7cQwxRyvhmAlndTAFoDhMCWhhBO45TZ27ROhtZE2pjopo5IJZQTF1jRlktvDHtJF+7v71EelWrdJS4dK6F8ROIw/dvy5xbrRrlJFza+/iE/r5GYhilPTyMdCaEGqyyWDps9mtEdjbI2xufDvQE2xKs6mN0vVukyjNlZYuI42ueATLBcTjrqeOqhuGuuYy61xvGo5dy25bcWPHeFAdiD9irqzCnaR3+103+XIfvGAcA12v8AEgIv0i7Njr3GnheX9WZpmMALMoNs7db3J9Ub7KtoarOMzWmx8F0fgkPXCSsOjpn3iPKJl2x+IOrrfiVC7P7PySYc2qhikeWuk6wdm2UHRzNbnvUWtQVuKK1L/LM0mpKlVlaNt9/L3I1sUt+BGttV6HyQw3FyLf3vQ3xUF7mqhdpXd/HYnPR7toaNwgmdeAnQ/uid9vwniFdkEwe0OaQQQCCDcEHcQeS5aCm2xG3TqMGGW74rEs4mN3sj8JPDgpVCvw92WxQ5rlLqfrUV3ua6ks6XtoOrjFEw9qUZpO6MHRp94j4AqnSU9xnEX1Mz55DdzjfwHBo7gEyXCrPjlctMvwiwtBQ57vxf22EUg2Jwn7TWQxEdgO6yT3I7OIPibDzWgsrY6OsFMVN1lrS1ZyNPFkQ1c4ctLnzC+qEOOaR8Zrilh8NJ83ovNlhYQMwfN+8dp7jey3+vmtosMUYa0NAsAAAO4aLMrMwdgQhCAEIQgNDtZgrauB8DvWHZPsvHon4rnfEKR0UjonixYS1w5ELqNzb6Kr+lLZMyA1kTfvGC0oH7Rg3PA9oce7wUXE0uJcS3Rd5NjlRn2U33ZfJ+j9Co0rSghCgGxLI6NdtOrLaSd33d7RuPqHgxx9k8FcTHgjRcq3VibC9IJgy09SS6Lcx+8x9z+be/gplCvbuyM1m2UuTdaitea6+K9PgXSotNVVUVfJ+jyy0z4o8rmOBEcjS/P2HO4gt1AUhpqpkjQ9jg5pFwQQQfBZ7KaZjmRmrpHTPdVdRIx0cEsUbbgPk621yWA2A7LbXN9+5ajo3hqKKhZSz0soex8p7OV4Ie8vBBzfitbuU9sghAVptxTVtcyANo3t6jEGTAXbd0ETB23a6OLnus3kFINsNnX1QiqqZ3VVlOc8DyBYg+lDKOLHcuB81K7IyoDU4LiEsrR11M+F4HbDspbcadgg6j8loNu9lpaqakqKd/VyRvdFK4GxNPK0tlA7wCbce1fgprlS2QDZzRHHZjTZjbNa3kBYAeSr7o1w+ooqBtLPSytlY97g5uVws83G527gQVZJCAgKP2s2VleZ6uKlMDGvH3dwSW5buma0eiM1+z3X42UEcF1HPBm1Bs4bjz7j3KneknZJkF6uKzGvPaiJGjjvdHzaeShYihbvRNNlGaXtQq+5/R/R+5leISoUM04iELNS07pHNYwFxJDWgbyToh8ydldm52NwE1lSyL9m3tyu5MHDxO4K9cFgDj1wFmgCOFvBrBxHj+QUc2X2cFPEKNur32fVyb9P3YPy8L81Oo22AAFgBYd1lZ0KXZx13Zhc0x35qt3fZjovU9hKhC7FcCEIQAhCEAJvUw5hwv36g8we4pwkIQFH9ImxxhcamBv3JP3jf3Lj/sPPgoG4Lp+upA8bgSRYgi4ePZd/VU5txsOYS6opWl0V+3H60R8N5Z/e7dBr0P3RNTlObcSVGs9eT6+HmQFK1KQvCiGjZI9mtr6miNmOvHxY/Vp8PZPgrc2d2+paqzM3VSexIQP5XbnfXuVApQ5dadecCtxmVUMS+K3DLqvquZ1UJAeK93XOWC7Y1lLYRzEtHqSdtvlfUKZYb0uuGk9NfmYnf7Xf1UuOJg99DO1sjxVN91cS8PQttKoJS9KFC70nSRn8cd/mwuWwj6QcPd/iWDxDx9Wrt2kOpAlgsTH2qcvgyVoUSl6RMPaL/aGn3Wvd9GrV1fSvRt9ASv8GBo+L3A/JeOrBcz2GBxM9qcvgT8rBNVMYC5zg0DeSQB8VUOK9LMzriGFsfJzznd8BYBQvFtoKmpN5pXPHs3s3yaNFynior2dSwoZFiJ61Gor4stLafpOhiuymAmf7W6Np53td/l8VVWMYxNVPMs7y93Aeq3ua3cAtehQ6lWU9zSYTLqOFXcWvV7iIShe4YS9wa0FxOgDRck8gBvXMnOSWokcd/HgBqT4K19iNlzSBsz25quUfdMO6Fp3vd38z5LxsdsgKUtmmYJKp4vFENREPaeeffwVj4Zh/V3e45pH+m76NHIBT6FDh70jJZtmvafo0XpzfUyYfRCJtr3cTdzuLnHeU8CAEqlFACEIQAhCEAIQhACEIQAmlVS5tQbOta+8EcnDiE7SWQFWbX7ANmcZKcCKbe6ImzJeZjPA/2VV9bQyQvMcrHNcN4cLHy5jvC6dqKdrxlcLjf4HmDwK0GO4BHOzJNH1zBuOglZ3tdx8FGq4ZS1joy6wGdVMPaFXvR6816nOyFYGM9HDxmfRv65o3xu7Ere6x3+dvNQeqo3xOLHsc1w9V7S0/AqDKnKG6NThsZRxCvTkn4c/huN0IKF8kloXzRf8SRLZeHtugZu9JdLZCHgXXlBXqy9AiULY4Tgk9S7LDDI88wOyPecbAeZCneDbAQxEGrkMsm8QQXdbucRr9AulOlKeyIeKzChhl+pLXotX8PUhOAbPVFY/JDGSPWcdGMHNzvyFyrT2V2ajpbsgAlqP2k5HYiv6rBwPcpBQ4Q4sEZaKeEejDHYEj8ZC31NTtjaGMaGgbgFPpUIw13Zksdm1XFdxaR+b839ENsPw9sVzq57tXvO8/0Hcn4RZKuxVghCEPQQhCAEIQgBCEIAQhCAEIQgBIlQgGlVRMk1cNRucDZw8CFrK/By9uV7Y52+zM0X8njit8hAtNUVhimwVG656uanPNv3jPldR2o6NnG/UVcMg4B3Yd59/krxTWooo3+nG13i0E/FcpUKb5FhSzXGUtFO68dSiKjo4r27oQ/3Hj/cQmv/AJDxH/4sn8zP+5XucBg4MLfdc5v0KQ4Gz25h4Sv/AKrn+Uh1ZMX4gxPOMfg/UopuwWIn/DSDxLP+5PYejWuPpNjjHN8gH0Cuj/wKPi+Y+Mr/AOqBs/T8Y83vFzvqUWEh1PJZ/iXsor/eLKpp+juNv6+sj92IZneH9hSTCdkKSOxipJJne3P2W+NjZT6no42ehG1vg0BOV0jRpx2RBrZli6ukpu3hp/VjQwYVKQGueImDdHAMo/m/otlRUEcQsxoHM7yfE708QuvgQba3ESoQh6CEIQAhCEAIQhACEIQAhCEAIQhACEIQAhCEAIQhACEIXjAgSoQgBCEIAQhC9AIQhACEIQAhCEAIQhACEIQAhCEB/9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680" y="6398770"/>
            <a:ext cx="2133600" cy="390777"/>
          </a:xfrm>
          <a:prstGeom prst="rect">
            <a:avLst/>
          </a:prstGeom>
        </p:spPr>
      </p:pic>
      <p:graphicFrame>
        <p:nvGraphicFramePr>
          <p:cNvPr id="29" name="Content Placeholder 2">
            <a:extLst>
              <a:ext uri="{FF2B5EF4-FFF2-40B4-BE49-F238E27FC236}">
                <a16:creationId xmlns:a16="http://schemas.microsoft.com/office/drawing/2014/main" id="{9ACCD475-D89C-2ABB-7B70-2CE0C2BC853A}"/>
              </a:ext>
            </a:extLst>
          </p:cNvPr>
          <p:cNvGraphicFramePr>
            <a:graphicFrameLocks noGrp="1"/>
          </p:cNvGraphicFramePr>
          <p:nvPr>
            <p:ph idx="1"/>
            <p:extLst>
              <p:ext uri="{D42A27DB-BD31-4B8C-83A1-F6EECF244321}">
                <p14:modId xmlns:p14="http://schemas.microsoft.com/office/powerpoint/2010/main" val="376389970"/>
              </p:ext>
            </p:extLst>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643695276"/>
      </p:ext>
    </p:extLst>
  </p:cSld>
  <p:clrMapOvr>
    <a:masterClrMapping/>
  </p:clrMapOvr>
  <p:transition spd="med">
    <p:fade/>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EA3717-6B09-2D73-6F88-1D91158482AD}"/>
              </a:ext>
            </a:extLst>
          </p:cNvPr>
          <p:cNvSpPr>
            <a:spLocks noGrp="1"/>
          </p:cNvSpPr>
          <p:nvPr>
            <p:ph type="title"/>
          </p:nvPr>
        </p:nvSpPr>
        <p:spPr>
          <a:xfrm>
            <a:off x="964788" y="804333"/>
            <a:ext cx="3391900" cy="5249334"/>
          </a:xfrm>
        </p:spPr>
        <p:txBody>
          <a:bodyPr>
            <a:normAutofit/>
          </a:bodyPr>
          <a:lstStyle/>
          <a:p>
            <a:pPr algn="r"/>
            <a:r>
              <a:rPr lang="en-US">
                <a:solidFill>
                  <a:srgbClr val="FFFFFF"/>
                </a:solidFill>
              </a:rPr>
              <a:t>Hub 4-Androscoggin contact information</a:t>
            </a:r>
          </a:p>
        </p:txBody>
      </p:sp>
      <p:sp>
        <p:nvSpPr>
          <p:cNvPr id="3" name="Content Placeholder 2">
            <a:extLst>
              <a:ext uri="{FF2B5EF4-FFF2-40B4-BE49-F238E27FC236}">
                <a16:creationId xmlns:a16="http://schemas.microsoft.com/office/drawing/2014/main" id="{837E4381-ABFD-95B9-EF7F-C4A108568009}"/>
              </a:ext>
            </a:extLst>
          </p:cNvPr>
          <p:cNvSpPr>
            <a:spLocks noGrp="1"/>
          </p:cNvSpPr>
          <p:nvPr>
            <p:ph idx="1"/>
          </p:nvPr>
        </p:nvSpPr>
        <p:spPr>
          <a:xfrm>
            <a:off x="4951048" y="804333"/>
            <a:ext cx="6306003" cy="5249334"/>
          </a:xfrm>
        </p:spPr>
        <p:txBody>
          <a:bodyPr anchor="ctr">
            <a:normAutofit/>
          </a:bodyPr>
          <a:lstStyle/>
          <a:p>
            <a:r>
              <a:rPr lang="en-US" dirty="0"/>
              <a:t>Hub Coordinator Julia Kimball</a:t>
            </a:r>
          </a:p>
          <a:p>
            <a:pPr marL="0" indent="0">
              <a:buNone/>
            </a:pPr>
            <a:r>
              <a:rPr lang="en-US" dirty="0"/>
              <a:t>Email: </a:t>
            </a:r>
            <a:r>
              <a:rPr lang="en-US" dirty="0">
                <a:hlinkClick r:id="rId2"/>
              </a:rPr>
              <a:t>Jkimball@lewistonhousing.org</a:t>
            </a:r>
            <a:endParaRPr lang="en-US" dirty="0"/>
          </a:p>
          <a:p>
            <a:pPr marL="0" indent="0">
              <a:buNone/>
            </a:pPr>
            <a:r>
              <a:rPr lang="en-US" dirty="0"/>
              <a:t>Phone: 207-240-8265</a:t>
            </a:r>
          </a:p>
        </p:txBody>
      </p:sp>
      <p:pic>
        <p:nvPicPr>
          <p:cNvPr id="4" name="Picture 3">
            <a:extLst>
              <a:ext uri="{FF2B5EF4-FFF2-40B4-BE49-F238E27FC236}">
                <a16:creationId xmlns:a16="http://schemas.microsoft.com/office/drawing/2014/main" id="{4B824F14-4559-9A72-1EA6-A2A5AE52EA0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680" y="6398770"/>
            <a:ext cx="2133600" cy="390777"/>
          </a:xfrm>
          <a:prstGeom prst="rect">
            <a:avLst/>
          </a:prstGeom>
        </p:spPr>
      </p:pic>
    </p:spTree>
    <p:extLst>
      <p:ext uri="{BB962C8B-B14F-4D97-AF65-F5344CB8AC3E}">
        <p14:creationId xmlns:p14="http://schemas.microsoft.com/office/powerpoint/2010/main" val="2800896087"/>
      </p:ext>
    </p:extLst>
  </p:cSld>
  <p:clrMapOvr>
    <a:masterClrMapping/>
  </p:clrMapOvr>
  <p:transition spd="med">
    <p:fade/>
  </p:transition>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25">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3468" y="643467"/>
            <a:ext cx="3415612" cy="5571066"/>
          </a:xfrm>
        </p:spPr>
        <p:txBody>
          <a:bodyPr>
            <a:normAutofit/>
          </a:bodyPr>
          <a:lstStyle/>
          <a:p>
            <a:r>
              <a:rPr lang="en-US" sz="2400" b="1" u="sng" dirty="0">
                <a:solidFill>
                  <a:srgbClr val="FFFFFF"/>
                </a:solidFill>
                <a:latin typeface="Verdana" panose="020B0604030504040204" pitchFamily="34" charset="0"/>
                <a:ea typeface="Verdana" panose="020B0604030504040204" pitchFamily="34" charset="0"/>
              </a:rPr>
              <a:t>Maine’s CES </a:t>
            </a:r>
            <a:br>
              <a:rPr lang="en-US" sz="2400" b="1" u="sng" dirty="0">
                <a:solidFill>
                  <a:srgbClr val="FFFFFF"/>
                </a:solidFill>
                <a:latin typeface="Verdana" panose="020B0604030504040204" pitchFamily="34" charset="0"/>
                <a:ea typeface="Verdana" panose="020B0604030504040204" pitchFamily="34" charset="0"/>
              </a:rPr>
            </a:br>
            <a:r>
              <a:rPr lang="en-US" sz="2400" b="1" u="sng" dirty="0">
                <a:solidFill>
                  <a:srgbClr val="FFFFFF"/>
                </a:solidFill>
                <a:ea typeface="Verdana" panose="020B0604030504040204" pitchFamily="34" charset="0"/>
              </a:rPr>
              <a:t>Prioritization</a:t>
            </a:r>
            <a:r>
              <a:rPr lang="en-US" sz="2400" b="1" u="sng" dirty="0">
                <a:solidFill>
                  <a:srgbClr val="FFFFFF"/>
                </a:solidFill>
                <a:latin typeface="Verdana" panose="020B0604030504040204" pitchFamily="34" charset="0"/>
                <a:ea typeface="Verdana" panose="020B0604030504040204" pitchFamily="34" charset="0"/>
              </a:rPr>
              <a:t> Process</a:t>
            </a:r>
          </a:p>
        </p:txBody>
      </p:sp>
      <p:sp>
        <p:nvSpPr>
          <p:cNvPr id="20" name="AutoShape 4" descr="data:image/jpeg;base64,/9j/4AAQSkZJRgABAQAAAQABAAD/2wCEAAkGBxMSEhUQExIWFRUVFhcVFRcVFxUVGBUYFxgWFhYWFRYYHSggGBolHhUYITEhJSkrLi4uFx8zODMtNygtLisBCgoKDg0OGhAQGi0lHyAtLS0tLS0tLS0tLS0tLS0tLS0tLS0tLS0tLS0tLS0tLS0tLS0tLS0tLS0tLS0tLS0tLf/AABEIAOEA4QMBIgACEQEDEQH/xAAcAAABBAMBAAAAAAAAAAAAAAAAAQQGBwMFCAL/xABHEAABAwIDBAYHBAgFAgcAAAABAAIDBBEFEiEGMUFRBxMiYXGBMkJScpGhsRQjYsEkM0NTgpLR8ERzssLhotIVFhclVGPx/8QAGwEBAAMBAQEBAAAAAAAAAAAAAAQFBgMBAgf/xAAzEQACAQIEAwUGBwEBAAAAAAAAAQIDEQQFITESQVETImFx0TKBkaHB4QYUI0JisfBSM//aAAwDAQACEQMRAD8AvFCEIAQhCAEIQgBeSlukc4BACC5RTaHbmlprtL88g9SOzneZ3BVvjHSbVSkiK0LTxb2n/wAx0HkFxnXhDRk/C5XicQrxVl1e3+8i66irYwZnPa0c3ENHxK0Fdt3QRXBqGEjgy7/poqDra6SVxdJI97jxe5zj8Sm11Gli3yRdUvw7Ff8ApO/krf3qXZUdKtIPRbI7+ED6lNP/AFdh/cSfFn9VTqLr4eJmTFkeEXJ/EuRnS3Ad8Mg82lPqbpSonaOL2eLbj4gqjUackWJqHksiwr2uvf8AY6PoNr6Kb0KmMnkXZT/1WW7ZKCLgi3Ph8VysCtjhmPVFObwzPZ3B7sv8p0PwXSOLf7kQav4eW9OfxXodN3ShU5gfStK2zaiMPG7PHZrvNp0PlZWRge0lPVgOhka48W7nN7i3epUKsZ7MpcTgMRhvbjp1WqN4heQ5el0IYIQhACEIQAhCEAIQhACEIQAhCQoBV5JQ51lC9uNt2UQ6tgEkzho2+jR7T7bh3ce5fMpKKuzpRozrTUIK7Zu9oNoYKNnWSvtyA1c4/hHH6Kntq9v56olkZMMO7K09p/vuGtu4G3io1iuKy1MhlleXuPPcByaOA7kxVfUxEp6LRGvwGT0qCUqnel8l5Hpxzf8APHxXlCFwLkEJQFt8O2Zq5/1VO9w5lrmj4lepN7HzOpGCvJpebsadCmsHRnWHV5jj96UaeNk5HRm7jWU48HE/7V0VGo+RClmmEi7Oovn6EBSqdnoxl9Wqp3fxuH+1M6no4rm+ixjx+B4PyXjozXI9hmeEnoqi/wB7iHoT+vwieDSWFzPeY63x3JiQuZNjOMleLv5CLLTzOYQ9jnNcNxaSCPMLEhEGk9yzNk+k57LRVnaG4SgDMB/9gHpeI1+qtagro5mCSNwc1wuCDcFcvArfbLbVT0L7xnNGTd7Hei7vHsu71KpYhrSRQ4/JITXHQVn05P0/o6OBShaPZraKGsiEsZ95p9Jh5OH58VvAVPTTV0ZOUJQk4yVmtxUJLpUPAQhCAEIQgBCEIAXlyUlRnbjaZtDAX6GR3ZibzcePgN5Xjdldn3ThKpJQirtmr6QttBRtEMVnTvFxyjb7bu/kFSNTO6Rxke4uJN3OJuSTzK9V9W+V7pZHFz3m5J4lYFWVarm/A3OX4CGFp8P7ub+nkIUIXoD+/wC965Fge4oi4hrQSToABcnwCmuEdHj3AS1cgp2b8ts0jvBu4fPwUu2JwanbAyWjyySP0kmltmjPFuTgb8AppRYQxhzuJkf7b9fgNwU6lho2vJ3Mrj87q8Tp0Vw25vf4MjGCbNwxW+zUY/zqjUnvDd/0UgbhD3frZ3n8MYEbR4W1W4ypbKWrLRKxn6k51HxTk2/E1jMEgH7MO73XcfmU6bh8Q3Rs/lCc2Sr27PiwzOGwn9kz+ULC/Bod4bl90ub9CtjZKlxY08uGPtZs2YezK0SA919CFE8b2GpZbl8Jp3n9rB2mE83M/wCB4qw7JMq+ZRjL2kdaNapRlxU5NeRz3j+w1RTAyC00X7yLX+Zu8fNRggrp2fDxq5hyOO/S7T7zdxUB2s2BZPd8LWwVGpyj9VN4G3ZPkodXC84GjwWfXfBiFb+S+v2KeQnVbRvhe6ORpY5ps5rhYg/0701UM0ikpJNPc2uAY3LRyiWI2O5zT6Lx7Lhy+ivzZbaKKthEseh3Pad7HcWn8lzct3sptBJRTCRty02D2cHt8OY4Fd6NbgeuxVZplscTDjj7a59fD0OkgV6TDCq9k8TZY3ZmvAcD3Hn3p8FZXuYpprR7oVCEIeAhCEAIQkKAb1lQ2NjnuNmtBLjyA3rnba/H3VlQ6U+iOzE32WD8zvPkrA6X9oSxjaJh1kGaS3Bm5o/iIPkO9VGSoOKqXfCarIsFww/MS3e3l194EpEJ5hmHyVEjYYmZnP3Dw1JPcoiNDKSinKT0XMZous1VTOje6N7SHAkOad4I3hYkfQJp7G82V2lloZesYczT6bb6OH5HvV94PjsNTAKiN4yWu4nTJbeH8iFzOpDsjtNJRSh7e0xxHWMJ0cOY5O71Io1nDR7FPmuWLER7SC76+Ze8e0dI4XbV05HMSxn6OSO2kowA41dOASWg9bHYuFrtBvYnXcoB0KYvTx4e5sk8MbjUynK+RjXWOS2hN/NJ0itpjHh01L1ZjnxWGUvjsWyOILHOuN57AB91WJjHuWLUY5TRuDH1MLHEAhrpGNJB3EAm9is2H4nDOCYZo5Q02Jje19jyOUmygO3E7I8awt73NY0Mnu55DQNW2uSveDQRz42+uo3NNOym6qpfFYxyzlxIY0jR7mtyuJG7TmgLFLkxixmnc8RNqInSG9mNkYXG2+zQbmya7VvlbSyOhYZHtyOLG+k9ge0ysbr6RYHALW4RjGG4jkbGY3SQuD2xPb1csLmm4sxwDgRbhogNqdpaMBxNXAA0uDs0rG5SwkOBuRYixQdpKPs/pUBzFrW2lY4uc4hrWtAOpJNtEw6QYwMLrrAC9NMTYAalpufFLsBC04ZR3aDaFhFwDYjUEd6Aktljmha4WcLj+9yyoQEJ2w2SZVss7SVotFNbXuZLzHC6pDEaGSCR0MjS1zDZwP5cx3rqJ7ARYjQqB9Imyf2mLrGAGeMXYeMjBqYz3jgo1ejxd5bl1lOZPDy7Ko+49v4/Yo9LdK9uXQix5HQjxC8qvNlcsLop2oMUwpJHfdyn7sncyTl4O3eNldUZ0XKzXkEOBsRqCOBHH6FdB7BY99rpWPJ7Y7Envjj5jVTsLUuuFmUz3B8Eu3jz0fn1JShIlUszwIQhACb1kwYxz3GwAJJ5AalZioV0p4r1FE5gPalPVjwOrj8AvmcuGLZ1oUnVqxprm7FN7RYo6qqJZ3eu8kdzRowfygLWJEKob1ufotOKhFRWyVl5IVqtno5wQwwCe36RVdmO+vVxaEu/P4BV9snhJq6pkPquOZ/cxurlf2DRBxdNbQ/dxjgI28vE6qZhKf7nyM9n+LcYqhF76vy+5FtvNjhVtzssKlo7LtwmA9R/J3I/8qlqiJzHOY5paWmzgdCCOBXUs0QcLH/87x3qAbd7G/awZGWFS0HKdwmA9U/ituK+69Di70dyFlOa9h+jWfd5P/n7FKL0HW/hC9zxOa4tc0tIJBaRYg8iFiUDzNf7S0Nl0b7UPoiXA5mOcesZzHtDk76qwOkfGKaWDDJInxiP7fC+wLW5Wtz5yW+qATr3qrgpFsZtO+ilzAZoyfvGc+9vJylQxFpa7MoMbkynSXBrOKt04re/cn22NbF/45hYMkejZb3e3TPlyX10zcOaeYjA7Cat1bG0mhqT+mMb/h5NAKhrfYI0dbxUwwnEIqmNs0Tg5rhoR3cCOBHJbFT1Zq6Mo007Pch+0m20FPHTVEc0UkMtTFDI9rg4MY9kr81wdDeMb+9YNo46GryPgkhfWXa6mkhc10oc0h1yWG+TKDmvpYlTYNHJeWsA3ADyQ8I10kzNbhdZmcG3p5Wi5Au4tIa0X3kngl6OZmuw2kLXB1omglpBsRvGnEKTFt0AWQHpCEIAWKZlx56eKypCh4yj+lXZ3qJxVMFo5ScwHqSAXPk4a/FQFdJbXYSKqmkhPrDsnk5urT8VzlPGWuc1ws4EgjvBsVXYmHDK65m0yXFutQ4JPvQ093L0MV1OOijGDDVdQT2JxlHc8egfqPMKDrPSVDo3Nkbo5pa5p72kOB+IXGEuGSZZYqgq9KVOXNP48vmdSRvuAVkWrwSvbPEyVu6RjXjuuNR5FbRWyd9T86s1o9wQhC9B5Kpjpmr81RFBfRkZeRwu82Hyb81czzoudukGq6yvqDfRr8g8Imhn1BPmo2KlaFi6yKnxYri/5Tf0I4hKgKvNna5ZfRVhpEU9T6z3Npo+6+ryPiPgregiDWho3AADyUN2FoslNRx2t926od7zrAX/AJ/kpsFa0Y8MEj8+zCt22JnPxaXktvkCxzRBwsf+R3hZULoQyutvNjftQMsYAqWt7gJwOB/EqZmiLSWuBblNiDoQeRXUs0QcLHyI3g8wqb6QsE+14l9miY0TMpjPId3X9rKwW3B1gfiFFrUOLvIvcrzWVFdjU1XJ9PPwK369tr5tOeq9tN9QVlfGQS0ixGhBGrbaEEcCDomtQRGzsi13Nb5lQkk3Zbmoc5xXFJrht4+4lGx+178PluTeF1usZr/O3k76q9cCx2nq4+sgmZIOOUglviN4XNAbZOcFxR1FUxVkZLbPa2UN3PY46gt4qTh6tnwspM4y51E68bXWr8UdJtxqnM/2TrW9flLurNw4tG8gEajvCfSPABJNgBcnkAqj2uri+pbjNO7OyhNM05dc0U3WdfcW3gPZ4DMpxtTP9op46aF5BreyHttdkOXPM8cjkGUHgZGqcjLNWdnubSmx6nkgNUyUOhaCTIA7LYbze2o714pNo6aVokjkL2Hc5jJHNPgQ2xUK2EmLsAkjeAHRRVULgNbdWHtT3oqxOJmFUrXOIIYbjK8+seIFkPCZ4biEVRGJYXh7DcBzdxsbH5p4tbgssL4WSQACN93ts3JcucS45baEkknxWyQAkKVCA8PF9FQHSdhXUVryBZsoEo8To75hdAlVX020XYp5xvD3RnwcMw+bSo+JjeHkW2S1uzxaXKWhUqEIVabcuzonr89G1hNzFI6PwDu01WGqY6H6sg1Mf4WSjxa4X+gVzAq1oO9NGCzSn2eLml1v8dRUIQupXnh65jx2bPUTv9qWR3xe5dNy7iuWqo9t3if9RULGcjR/h1d+o/AxL1ELkDmQPjovCz0P6yP/ADGf6goZqW7Js6OwWENcR7EMLB8HE/ULcha/DBrIfxNHwjZ/VbAK5PzP/fMVCEIAVf7c7PzirgxakZ1ksLTHNECGuli1PYJ3OFzZWAkIQFObW4fT1rHVMYfDUN0kjkifGZbfhtYvG64JBtvOhVXVMZkDmZSwi1i4WOYcLHXeurpoQ4W8wRwPMKudvti+vzVETQJ26vaN0zR6zeT/AO+SjVaP747l3l2Yq35eu+49L/RvklvpsUvT1JtZ4s8b9NPEL2Rnt7IOZ19L+zZZ5WkEggixsQdLEbwQvAcoXEr3samNKduCUrr+149fHqjc7IbQdT18MoL6eoLmTM7nNDOsaeYHy8FaHRPSymHrJ3B4izU1M7deBrs2c97jlB7mBUsCpZsPtg+ifldcwOPbbxZ+NneOXFd6OIs7Mp8yyntYdpS9tb+P3/sl+zTuqp8Yp3Nc0dbUvi7L7PbKx1ur07XaNtFtei/EI4sMp4pS6N7GkOa9r2EHMeBCmNDWsmY2Rjg5rhcEbrcE7sp5k9tDXYLijKhjnsY9rWyOjGdpZmykdpoOpab6HitmvOVekAIQhACg3S9Th2Hvd7EkTh45sn0eVOVEelBt8On91p+D22XxU9lknBO2Ipv+S/s5+KEI5KpR+hsm/RRJ+mOZ7cEg/wBJV40jrsYebWn5BUR0UH/3CP3JPoFeeFG8MfuN+isML/5mMz5WxfnFDtCEKQUxjl3Ll7E48sr2+y9w+DyF1C/cubtsqbq66qZymcR4PcXj5OUTF7I0P4el+pOPVfU0qy07rPaeTwfgQViSjeoRq2r6HTmFOvmPAiNw82NH5LYhR3ZCr62nhk9uBl/FtwR81Igrhaq5+aSjwycXybXzFQhC9PAWKZ+UF1ibC9gCTpyA1J7llSWQEdwrbGmqmGSATSsDi0ubTz2Dm2u3Vu/UJpW7a0QaC98rPv8A7MLwTgicBrurtkvmIcO4qMdC+JMioHtcyUn7TMexBNK31fWYwj5r10lVTZocMmZG+MPxOA5ZGGN9wXtu9p1B048LIDV9JeFQmdgja9tZLdwibFJlqABcva4AtDxxBP5KtRIC4t1DhoWkEEW7irl28kDcZwtxz6Mn9Brnu3s3NaCT8FEcdwQYnU1FbSMDfs4bFLGQWSSyC7nyCI2LW5S0a6kg8lFq0Iu8kXuW5rUg4UJtWva75Lz/AK+BCyvBmGg1bm3XGnxRVxmzgD2gb28PVPJY460OIY8Fj+AO6/c5Q4xurmmrVbT4b2va3R67X5P/AGpMdiNuXULssgcae/aGUkx83s594VxUu1UMrI5Y455GSlgY5sEtnZyGh13ABrRe5JtYArm6u/VycOy76qX9Gu2bqNsccl3QOHatcmPm5o5cx8FJo1rRs+pQ5pl0qtVyp78N/PXl4nQd0JtSVbZWtexwc1wBBGoIPEHknKmma8BUIQgBQzpXmy4bN+IxtHm9v5AqZquOmmptSxxcZJb+TGOP1cFzrO0GS8BDjxVNfyRS5StSFBVSfoKJn0TN/TwfZjkJ+AV44WPuY/cb8wCqY6KIrPqJvYpyPN3D/pV2U8eVrW+y0D4CyssMv0zE55K+Lt0SMyEIXexUnkhUR0t0PV1xktpLGx38TRkd/pb8Ve5KrTpmw3NBHUAaxvsfdf8A8gLjiY3gWmT1ezxcb7S0+JTyBwSIVabkubogxHPSmLjBKRa+uSXtA+Ga48lZAVBdGGLdRWBjjZkzeqPK+9h+On8SvqI3H1Vnh58UDC5vQ7LFSttLVfX5mRCELsVgLDLKGtLjewBNgC46cmjUnuCzIQFedDNNLDRSQzQyxPFRI/LLG+O7X5S0tLgA7dw3I6WIJJPsDYoZZTHWxTv6qKSQNjZmzElrSAdd29WFZKgK72pikfjGHTNhndHC2QSPbDKWs6zLku4N7jflxss+1GBzU9UMVo2F7iAyrgZ6UzAdJIhxlbrpxG7XQzyyVAUf0jYKZo2VtJS1Ak6xonh6iRri0teTIGEXABaASBbtDVV3VOzjJ1bweF2EZba8V1XUQh1uBG48Rz8uYVXdImxhdmqadvbb2pomj0hxkjHE8wo1akvaii9yzMN6FeXdlovR9PC3Mqeu1jksDcgtFteKShBDGDk2yzXSXUHi7vCarsl2vaX5W+dya7A7Zuo3CGUk05Pmwn1h+HmPNXhS1LZGh7HBzXAFpBuCDuIK5aupvsBtq6kcIJSTAT5xE8R+HmOCkUK9u7LYpM2ypVF21H2ua6/dfMvZCb0s4e0PaQWuFwQbgg7iCnCnmTEcVSfTHiPWVTIQdIWa+8/X6AK48RqmxRvkcbNa0uJ5AC5XNWN4gaieSd3rFx8BfQfBRcVO0VEvchoOdd1OUV839hgUIXoDUKAa8tPosorUsjz+2mZGPdaQXfQq2lD9jsO6mKmgI1jj61/c+Tn32JUwVtTjwwSPzzG1u2xNSa2b08loCEIX2RgWq2hw4VFPLCR6bC3z4H42W1Xlw0XjV9D2MnFprdHLFREWOc129pLT3EGxWFT7pawLqqj7S0WZNq624SjR3xAB+KgSqZx4ZNH6HhcRHEUY1Y81f38z1E4ggg2INweRGoK6G2Gx1tZTNluMw7Eg5PAF/jvXOyk+we0hoqi7ieqks2Uctey8DmPoSutCpwS12IWbYL8zRuvajt9TogITenma9oc0ggi4I4g7is4KsjEWFTGurersAx0jzuYy1zbedSAAOZT5RXaOGrimbWUkbZ7RmOWBzywuaDma6I+iHDXSwvfeLIB5BjoPWh0MrJIW53Mc0DM3mx18rtx0vfmm2CbVishbUQU0z43FwDvu26tcWuFi6+8FY8O2mjq4qiPJJDPHG7rIZmlr2gtcARwc0kHtDQqP9EFc9mFxNEEjwHzaty2P3z+ZugN5X7cQwxRyvhmAlndTAFoDhMCWhhBO45TZ27ROhtZE2pjopo5IJZQTF1jRlktvDHtJF+7v71EelWrdJS4dK6F8ROIw/dvy5xbrRrlJFza+/iE/r5GYhilPTyMdCaEGqyyWDps9mtEdjbI2xufDvQE2xKs6mN0vVukyjNlZYuI42ueATLBcTjrqeOqhuGuuYy61xvGo5dy25bcWPHeFAdiD9irqzCnaR3+103+XIfvGAcA12v8AEgIv0i7Njr3GnheX9WZpmMALMoNs7db3J9Ub7KtoarOMzWmx8F0fgkPXCSsOjpn3iPKJl2x+IOrrfiVC7P7PySYc2qhikeWuk6wdm2UHRzNbnvUWtQVuKK1L/LM0mpKlVlaNt9/L3I1sUt+BGttV6HyQw3FyLf3vQ3xUF7mqhdpXd/HYnPR7toaNwgmdeAnQ/uid9vwniFdkEwe0OaQQQCCDcEHcQeS5aCm2xG3TqMGGW74rEs4mN3sj8JPDgpVCvw92WxQ5rlLqfrUV3ua6ks6XtoOrjFEw9qUZpO6MHRp94j4AqnSU9xnEX1Mz55DdzjfwHBo7gEyXCrPjlctMvwiwtBQ57vxf22EUg2Jwn7TWQxEdgO6yT3I7OIPibDzWgsrY6OsFMVN1lrS1ZyNPFkQ1c4ctLnzC+qEOOaR8Zrilh8NJ83ovNlhYQMwfN+8dp7jey3+vmtosMUYa0NAsAAAO4aLMrMwdgQhCAEIQgNDtZgrauB8DvWHZPsvHon4rnfEKR0UjonixYS1w5ELqNzb6Kr+lLZMyA1kTfvGC0oH7Rg3PA9oce7wUXE0uJcS3Rd5NjlRn2U33ZfJ+j9Co0rSghCgGxLI6NdtOrLaSd33d7RuPqHgxx9k8FcTHgjRcq3VibC9IJgy09SS6Lcx+8x9z+be/gplCvbuyM1m2UuTdaitea6+K9PgXSotNVVUVfJ+jyy0z4o8rmOBEcjS/P2HO4gt1AUhpqpkjQ9jg5pFwQQQfBZ7KaZjmRmrpHTPdVdRIx0cEsUbbgPk621yWA2A7LbXN9+5ajo3hqKKhZSz0soex8p7OV4Ie8vBBzfitbuU9sghAVptxTVtcyANo3t6jEGTAXbd0ETB23a6OLnus3kFINsNnX1QiqqZ3VVlOc8DyBYg+lDKOLHcuB81K7IyoDU4LiEsrR11M+F4HbDspbcadgg6j8loNu9lpaqakqKd/VyRvdFK4GxNPK0tlA7wCbce1fgprlS2QDZzRHHZjTZjbNa3kBYAeSr7o1w+ooqBtLPSytlY97g5uVws83G527gQVZJCAgKP2s2VleZ6uKlMDGvH3dwSW5buma0eiM1+z3X42UEcF1HPBm1Bs4bjz7j3KneknZJkF6uKzGvPaiJGjjvdHzaeShYihbvRNNlGaXtQq+5/R/R+5leISoUM04iELNS07pHNYwFxJDWgbyToh8ydldm52NwE1lSyL9m3tyu5MHDxO4K9cFgDj1wFmgCOFvBrBxHj+QUc2X2cFPEKNur32fVyb9P3YPy8L81Oo22AAFgBYd1lZ0KXZx13Zhc0x35qt3fZjovU9hKhC7FcCEIQAhCEAJvUw5hwv36g8we4pwkIQFH9ImxxhcamBv3JP3jf3Lj/sPPgoG4Lp+upA8bgSRYgi4ePZd/VU5txsOYS6opWl0V+3H60R8N5Z/e7dBr0P3RNTlObcSVGs9eT6+HmQFK1KQvCiGjZI9mtr6miNmOvHxY/Vp8PZPgrc2d2+paqzM3VSexIQP5XbnfXuVApQ5dadecCtxmVUMS+K3DLqvquZ1UJAeK93XOWC7Y1lLYRzEtHqSdtvlfUKZYb0uuGk9NfmYnf7Xf1UuOJg99DO1sjxVN91cS8PQttKoJS9KFC70nSRn8cd/mwuWwj6QcPd/iWDxDx9Wrt2kOpAlgsTH2qcvgyVoUSl6RMPaL/aGn3Wvd9GrV1fSvRt9ASv8GBo+L3A/JeOrBcz2GBxM9qcvgT8rBNVMYC5zg0DeSQB8VUOK9LMzriGFsfJzznd8BYBQvFtoKmpN5pXPHs3s3yaNFynior2dSwoZFiJ61Gor4stLafpOhiuymAmf7W6Np53td/l8VVWMYxNVPMs7y93Aeq3ua3cAtehQ6lWU9zSYTLqOFXcWvV7iIShe4YS9wa0FxOgDRck8gBvXMnOSWokcd/HgBqT4K19iNlzSBsz25quUfdMO6Fp3vd38z5LxsdsgKUtmmYJKp4vFENREPaeeffwVj4Zh/V3e45pH+m76NHIBT6FDh70jJZtmvafo0XpzfUyYfRCJtr3cTdzuLnHeU8CAEqlFACEIQAhCEAIQhACEIQAmlVS5tQbOta+8EcnDiE7SWQFWbX7ANmcZKcCKbe6ImzJeZjPA/2VV9bQyQvMcrHNcN4cLHy5jvC6dqKdrxlcLjf4HmDwK0GO4BHOzJNH1zBuOglZ3tdx8FGq4ZS1joy6wGdVMPaFXvR6816nOyFYGM9HDxmfRv65o3xu7Ere6x3+dvNQeqo3xOLHsc1w9V7S0/AqDKnKG6NThsZRxCvTkn4c/huN0IKF8kloXzRf8SRLZeHtugZu9JdLZCHgXXlBXqy9AiULY4Tgk9S7LDDI88wOyPecbAeZCneDbAQxEGrkMsm8QQXdbucRr9AulOlKeyIeKzChhl+pLXotX8PUhOAbPVFY/JDGSPWcdGMHNzvyFyrT2V2ajpbsgAlqP2k5HYiv6rBwPcpBQ4Q4sEZaKeEejDHYEj8ZC31NTtjaGMaGgbgFPpUIw13Zksdm1XFdxaR+b839ENsPw9sVzq57tXvO8/0Hcn4RZKuxVghCEPQQhCAEIQgBCEIAQhCAEIQgBIlQgGlVRMk1cNRucDZw8CFrK/By9uV7Y52+zM0X8njit8hAtNUVhimwVG656uanPNv3jPldR2o6NnG/UVcMg4B3Yd59/krxTWooo3+nG13i0E/FcpUKb5FhSzXGUtFO68dSiKjo4r27oQ/3Hj/cQmv/AJDxH/4sn8zP+5XucBg4MLfdc5v0KQ4Gz25h4Sv/AKrn+Uh1ZMX4gxPOMfg/UopuwWIn/DSDxLP+5PYejWuPpNjjHN8gH0Cuj/wKPi+Y+Mr/AOqBs/T8Y83vFzvqUWEh1PJZ/iXsor/eLKpp+juNv6+sj92IZneH9hSTCdkKSOxipJJne3P2W+NjZT6no42ehG1vg0BOV0jRpx2RBrZli6ukpu3hp/VjQwYVKQGueImDdHAMo/m/otlRUEcQsxoHM7yfE708QuvgQba3ESoQh6CEIQAhCEAIQhACEIQAhCEAIQhACEIQAhCEAIQhACEIXjAgSoQgBCEIAQhC9AIQhACEIQAhCEAIQhACEIQAhCEB/9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680" y="6398770"/>
            <a:ext cx="2133600" cy="390777"/>
          </a:xfrm>
          <a:prstGeom prst="rect">
            <a:avLst/>
          </a:prstGeom>
        </p:spPr>
      </p:pic>
      <p:graphicFrame>
        <p:nvGraphicFramePr>
          <p:cNvPr id="34" name="Content Placeholder 2">
            <a:extLst>
              <a:ext uri="{FF2B5EF4-FFF2-40B4-BE49-F238E27FC236}">
                <a16:creationId xmlns:a16="http://schemas.microsoft.com/office/drawing/2014/main" id="{2E0DE0E8-6AAD-9ECA-24A1-95C514B5A5EA}"/>
              </a:ext>
            </a:extLst>
          </p:cNvPr>
          <p:cNvGraphicFramePr>
            <a:graphicFrameLocks noGrp="1"/>
          </p:cNvGraphicFramePr>
          <p:nvPr>
            <p:ph idx="1"/>
            <p:extLst>
              <p:ext uri="{D42A27DB-BD31-4B8C-83A1-F6EECF244321}">
                <p14:modId xmlns:p14="http://schemas.microsoft.com/office/powerpoint/2010/main" val="493203663"/>
              </p:ext>
            </p:extLst>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988894417"/>
      </p:ext>
    </p:extLst>
  </p:cSld>
  <p:clrMapOvr>
    <a:masterClrMapping/>
  </p:clrMapOvr>
  <p:transition spd="med">
    <p:fade/>
  </p:transition>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4788" y="804333"/>
            <a:ext cx="3391900" cy="5249334"/>
          </a:xfrm>
        </p:spPr>
        <p:txBody>
          <a:bodyPr>
            <a:normAutofit/>
          </a:bodyPr>
          <a:lstStyle/>
          <a:p>
            <a:pPr algn="r"/>
            <a:r>
              <a:rPr lang="en-US" sz="2400" b="1" u="sng" dirty="0">
                <a:solidFill>
                  <a:srgbClr val="FFFFFF"/>
                </a:solidFill>
                <a:ea typeface="Verdana" panose="020B0604030504040204" pitchFamily="34" charset="0"/>
              </a:rPr>
              <a:t>CASE CONFERENCING</a:t>
            </a:r>
          </a:p>
        </p:txBody>
      </p:sp>
      <p:sp>
        <p:nvSpPr>
          <p:cNvPr id="3" name="Content Placeholder 2"/>
          <p:cNvSpPr>
            <a:spLocks noGrp="1"/>
          </p:cNvSpPr>
          <p:nvPr>
            <p:ph idx="1"/>
          </p:nvPr>
        </p:nvSpPr>
        <p:spPr>
          <a:xfrm>
            <a:off x="4951048" y="804333"/>
            <a:ext cx="6306003" cy="5249334"/>
          </a:xfrm>
        </p:spPr>
        <p:txBody>
          <a:bodyPr anchor="ctr">
            <a:normAutofit/>
          </a:bodyPr>
          <a:lstStyle/>
          <a:p>
            <a:pPr marL="0" indent="0">
              <a:spcAft>
                <a:spcPts val="600"/>
              </a:spcAft>
              <a:buClr>
                <a:schemeClr val="accent5">
                  <a:lumMod val="50000"/>
                </a:schemeClr>
              </a:buClr>
              <a:buNone/>
            </a:pPr>
            <a:r>
              <a:rPr lang="en-US" b="1" dirty="0">
                <a:ea typeface="Verdana" panose="020B0604030504040204" pitchFamily="34" charset="0"/>
                <a:cs typeface="Arial" panose="020B0604020202020204" pitchFamily="34" charset="0"/>
              </a:rPr>
              <a:t>		</a:t>
            </a:r>
          </a:p>
          <a:p>
            <a:pPr marL="0" indent="0">
              <a:spcAft>
                <a:spcPts val="600"/>
              </a:spcAft>
              <a:buClr>
                <a:schemeClr val="accent5">
                  <a:lumMod val="50000"/>
                </a:schemeClr>
              </a:buClr>
              <a:buNone/>
            </a:pPr>
            <a:r>
              <a:rPr lang="en-US" b="1" dirty="0">
                <a:ea typeface="Verdana" panose="020B0604030504040204" pitchFamily="34" charset="0"/>
                <a:cs typeface="Arial" panose="020B0604020202020204" pitchFamily="34" charset="0"/>
              </a:rPr>
              <a:t>Case conferencing is used to “workshop” participants at the top of the prioritization list to determine their housing needs and preferences to facilitate referral to appropriate housing resources as they become available </a:t>
            </a:r>
          </a:p>
          <a:p>
            <a:pPr marL="2743200" lvl="6" indent="0">
              <a:buNone/>
            </a:pPr>
            <a:endParaRPr lang="en-US" b="1" dirty="0">
              <a:ea typeface="Verdana" panose="020B0604030504040204" pitchFamily="34" charset="0"/>
              <a:cs typeface="Arial" panose="020B0604020202020204" pitchFamily="34" charset="0"/>
            </a:endParaRPr>
          </a:p>
        </p:txBody>
      </p:sp>
      <p:sp>
        <p:nvSpPr>
          <p:cNvPr id="20" name="AutoShape 4" descr="data:image/jpeg;base64,/9j/4AAQSkZJRgABAQAAAQABAAD/2wCEAAkGBxMSEhUQExIWFRUVFhcVFRcVFxUVGBUYFxgWFhYWFRYYHSggGBolHhUYITEhJSkrLi4uFx8zODMtNygtLisBCgoKDg0OGhAQGi0lHyAtLS0tLS0tLS0tLS0tLS0tLS0tLS0tLS0tLS0tLS0tLS0tLS0tLS0tLS0tLS0tLS0tLf/AABEIAOEA4QMBIgACEQEDEQH/xAAcAAABBAMBAAAAAAAAAAAAAAAAAQQGBwMFCAL/xABHEAABAwIDBAYHBAgFAgcAAAABAAIDBBEFEiEGMUFRBxMiYXGBMkJScpGhsRQjYsEkM0NTgpLR8ERzssLhotIVFhclVGPx/8QAGwEBAAMBAQEBAAAAAAAAAAAAAAQFBgMBAgf/xAAzEQACAQIEAwUGBwEBAAAAAAAAAQIDEQQFITESQVETImFx0TKBkaHB4QYUI0JisfBSM//aAAwDAQACEQMRAD8AvFCEIAQhCAEIQgBeSlukc4BACC5RTaHbmlprtL88g9SOzneZ3BVvjHSbVSkiK0LTxb2n/wAx0HkFxnXhDRk/C5XicQrxVl1e3+8i66irYwZnPa0c3ENHxK0Fdt3QRXBqGEjgy7/poqDra6SVxdJI97jxe5zj8Sm11Gli3yRdUvw7Ff8ApO/krf3qXZUdKtIPRbI7+ED6lNP/AFdh/cSfFn9VTqLr4eJmTFkeEXJ/EuRnS3Ad8Mg82lPqbpSonaOL2eLbj4gqjUackWJqHksiwr2uvf8AY6PoNr6Kb0KmMnkXZT/1WW7ZKCLgi3Ph8VysCtjhmPVFObwzPZ3B7sv8p0PwXSOLf7kQav4eW9OfxXodN3ShU5gfStK2zaiMPG7PHZrvNp0PlZWRge0lPVgOhka48W7nN7i3epUKsZ7MpcTgMRhvbjp1WqN4heQ5el0IYIQhACEIQAhCEAIQhACEIQAhCQoBV5JQ51lC9uNt2UQ6tgEkzho2+jR7T7bh3ce5fMpKKuzpRozrTUIK7Zu9oNoYKNnWSvtyA1c4/hHH6Kntq9v56olkZMMO7K09p/vuGtu4G3io1iuKy1MhlleXuPPcByaOA7kxVfUxEp6LRGvwGT0qCUqnel8l5Hpxzf8APHxXlCFwLkEJQFt8O2Zq5/1VO9w5lrmj4lepN7HzOpGCvJpebsadCmsHRnWHV5jj96UaeNk5HRm7jWU48HE/7V0VGo+RClmmEi7Oovn6EBSqdnoxl9Wqp3fxuH+1M6no4rm+ixjx+B4PyXjozXI9hmeEnoqi/wB7iHoT+vwieDSWFzPeY63x3JiQuZNjOMleLv5CLLTzOYQ9jnNcNxaSCPMLEhEGk9yzNk+k57LRVnaG4SgDMB/9gHpeI1+qtagro5mCSNwc1wuCDcFcvArfbLbVT0L7xnNGTd7Hei7vHsu71KpYhrSRQ4/JITXHQVn05P0/o6OBShaPZraKGsiEsZ95p9Jh5OH58VvAVPTTV0ZOUJQk4yVmtxUJLpUPAQhCAEIQgBCEIAXlyUlRnbjaZtDAX6GR3ZibzcePgN5Xjdldn3ThKpJQirtmr6QttBRtEMVnTvFxyjb7bu/kFSNTO6Rxke4uJN3OJuSTzK9V9W+V7pZHFz3m5J4lYFWVarm/A3OX4CGFp8P7ub+nkIUIXoD+/wC965Fge4oi4hrQSToABcnwCmuEdHj3AS1cgp2b8ts0jvBu4fPwUu2JwanbAyWjyySP0kmltmjPFuTgb8AppRYQxhzuJkf7b9fgNwU6lho2vJ3Mrj87q8Tp0Vw25vf4MjGCbNwxW+zUY/zqjUnvDd/0UgbhD3frZ3n8MYEbR4W1W4ypbKWrLRKxn6k51HxTk2/E1jMEgH7MO73XcfmU6bh8Q3Rs/lCc2Sr27PiwzOGwn9kz+ULC/Bod4bl90ub9CtjZKlxY08uGPtZs2YezK0SA919CFE8b2GpZbl8Jp3n9rB2mE83M/wCB4qw7JMq+ZRjL2kdaNapRlxU5NeRz3j+w1RTAyC00X7yLX+Zu8fNRggrp2fDxq5hyOO/S7T7zdxUB2s2BZPd8LWwVGpyj9VN4G3ZPkodXC84GjwWfXfBiFb+S+v2KeQnVbRvhe6ORpY5ps5rhYg/0701UM0ikpJNPc2uAY3LRyiWI2O5zT6Lx7Lhy+ivzZbaKKthEseh3Pad7HcWn8lzct3sptBJRTCRty02D2cHt8OY4Fd6NbgeuxVZplscTDjj7a59fD0OkgV6TDCq9k8TZY3ZmvAcD3Hn3p8FZXuYpprR7oVCEIeAhCEAIQkKAb1lQ2NjnuNmtBLjyA3rnba/H3VlQ6U+iOzE32WD8zvPkrA6X9oSxjaJh1kGaS3Bm5o/iIPkO9VGSoOKqXfCarIsFww/MS3e3l194EpEJ5hmHyVEjYYmZnP3Dw1JPcoiNDKSinKT0XMZous1VTOje6N7SHAkOad4I3hYkfQJp7G82V2lloZesYczT6bb6OH5HvV94PjsNTAKiN4yWu4nTJbeH8iFzOpDsjtNJRSh7e0xxHWMJ0cOY5O71Io1nDR7FPmuWLER7SC76+Ze8e0dI4XbV05HMSxn6OSO2kowA41dOASWg9bHYuFrtBvYnXcoB0KYvTx4e5sk8MbjUynK+RjXWOS2hN/NJ0itpjHh01L1ZjnxWGUvjsWyOILHOuN57AB91WJjHuWLUY5TRuDH1MLHEAhrpGNJB3EAm9is2H4nDOCYZo5Q02Jje19jyOUmygO3E7I8awt73NY0Mnu55DQNW2uSveDQRz42+uo3NNOym6qpfFYxyzlxIY0jR7mtyuJG7TmgLFLkxixmnc8RNqInSG9mNkYXG2+zQbmya7VvlbSyOhYZHtyOLG+k9ge0ysbr6RYHALW4RjGG4jkbGY3SQuD2xPb1csLmm4sxwDgRbhogNqdpaMBxNXAA0uDs0rG5SwkOBuRYixQdpKPs/pUBzFrW2lY4uc4hrWtAOpJNtEw6QYwMLrrAC9NMTYAalpufFLsBC04ZR3aDaFhFwDYjUEd6Aktljmha4WcLj+9yyoQEJ2w2SZVss7SVotFNbXuZLzHC6pDEaGSCR0MjS1zDZwP5cx3rqJ7ARYjQqB9Imyf2mLrGAGeMXYeMjBqYz3jgo1ejxd5bl1lOZPDy7Ko+49v4/Yo9LdK9uXQix5HQjxC8qvNlcsLop2oMUwpJHfdyn7sncyTl4O3eNldUZ0XKzXkEOBsRqCOBHH6FdB7BY99rpWPJ7Y7Envjj5jVTsLUuuFmUz3B8Eu3jz0fn1JShIlUszwIQhACb1kwYxz3GwAJJ5AalZioV0p4r1FE5gPalPVjwOrj8AvmcuGLZ1oUnVqxprm7FN7RYo6qqJZ3eu8kdzRowfygLWJEKob1ufotOKhFRWyVl5IVqtno5wQwwCe36RVdmO+vVxaEu/P4BV9snhJq6pkPquOZ/cxurlf2DRBxdNbQ/dxjgI28vE6qZhKf7nyM9n+LcYqhF76vy+5FtvNjhVtzssKlo7LtwmA9R/J3I/8qlqiJzHOY5paWmzgdCCOBXUs0QcLH/87x3qAbd7G/awZGWFS0HKdwmA9U/ituK+69Di70dyFlOa9h+jWfd5P/n7FKL0HW/hC9zxOa4tc0tIJBaRYg8iFiUDzNf7S0Nl0b7UPoiXA5mOcesZzHtDk76qwOkfGKaWDDJInxiP7fC+wLW5Wtz5yW+qATr3qrgpFsZtO+ilzAZoyfvGc+9vJylQxFpa7MoMbkynSXBrOKt04re/cn22NbF/45hYMkejZb3e3TPlyX10zcOaeYjA7Cat1bG0mhqT+mMb/h5NAKhrfYI0dbxUwwnEIqmNs0Tg5rhoR3cCOBHJbFT1Zq6Mo007Pch+0m20FPHTVEc0UkMtTFDI9rg4MY9kr81wdDeMb+9YNo46GryPgkhfWXa6mkhc10oc0h1yWG+TKDmvpYlTYNHJeWsA3ADyQ8I10kzNbhdZmcG3p5Wi5Au4tIa0X3kngl6OZmuw2kLXB1omglpBsRvGnEKTFt0AWQHpCEIAWKZlx56eKypCh4yj+lXZ3qJxVMFo5ScwHqSAXPk4a/FQFdJbXYSKqmkhPrDsnk5urT8VzlPGWuc1ws4EgjvBsVXYmHDK65m0yXFutQ4JPvQ093L0MV1OOijGDDVdQT2JxlHc8egfqPMKDrPSVDo3Nkbo5pa5p72kOB+IXGEuGSZZYqgq9KVOXNP48vmdSRvuAVkWrwSvbPEyVu6RjXjuuNR5FbRWyd9T86s1o9wQhC9B5Kpjpmr81RFBfRkZeRwu82Hyb81czzoudukGq6yvqDfRr8g8Imhn1BPmo2KlaFi6yKnxYri/5Tf0I4hKgKvNna5ZfRVhpEU9T6z3Npo+6+ryPiPgregiDWho3AADyUN2FoslNRx2t926od7zrAX/AJ/kpsFa0Y8MEj8+zCt22JnPxaXktvkCxzRBwsf+R3hZULoQyutvNjftQMsYAqWt7gJwOB/EqZmiLSWuBblNiDoQeRXUs0QcLHyI3g8wqb6QsE+14l9miY0TMpjPId3X9rKwW3B1gfiFFrUOLvIvcrzWVFdjU1XJ9PPwK369tr5tOeq9tN9QVlfGQS0ixGhBGrbaEEcCDomtQRGzsi13Nb5lQkk3Zbmoc5xXFJrht4+4lGx+178PluTeF1usZr/O3k76q9cCx2nq4+sgmZIOOUglviN4XNAbZOcFxR1FUxVkZLbPa2UN3PY46gt4qTh6tnwspM4y51E68bXWr8UdJtxqnM/2TrW9flLurNw4tG8gEajvCfSPABJNgBcnkAqj2uri+pbjNO7OyhNM05dc0U3WdfcW3gPZ4DMpxtTP9op46aF5BreyHttdkOXPM8cjkGUHgZGqcjLNWdnubSmx6nkgNUyUOhaCTIA7LYbze2o714pNo6aVokjkL2Hc5jJHNPgQ2xUK2EmLsAkjeAHRRVULgNbdWHtT3oqxOJmFUrXOIIYbjK8+seIFkPCZ4biEVRGJYXh7DcBzdxsbH5p4tbgssL4WSQACN93ts3JcucS45baEkknxWyQAkKVCA8PF9FQHSdhXUVryBZsoEo8To75hdAlVX020XYp5xvD3RnwcMw+bSo+JjeHkW2S1uzxaXKWhUqEIVabcuzonr89G1hNzFI6PwDu01WGqY6H6sg1Mf4WSjxa4X+gVzAq1oO9NGCzSn2eLml1v8dRUIQupXnh65jx2bPUTv9qWR3xe5dNy7iuWqo9t3if9RULGcjR/h1d+o/AxL1ELkDmQPjovCz0P6yP/ADGf6goZqW7Js6OwWENcR7EMLB8HE/ULcha/DBrIfxNHwjZ/VbAK5PzP/fMVCEIAVf7c7PzirgxakZ1ksLTHNECGuli1PYJ3OFzZWAkIQFObW4fT1rHVMYfDUN0kjkifGZbfhtYvG64JBtvOhVXVMZkDmZSwi1i4WOYcLHXeurpoQ4W8wRwPMKudvti+vzVETQJ26vaN0zR6zeT/AO+SjVaP747l3l2Yq35eu+49L/RvklvpsUvT1JtZ4s8b9NPEL2Rnt7IOZ19L+zZZ5WkEggixsQdLEbwQvAcoXEr3samNKduCUrr+149fHqjc7IbQdT18MoL6eoLmTM7nNDOsaeYHy8FaHRPSymHrJ3B4izU1M7deBrs2c97jlB7mBUsCpZsPtg+ifldcwOPbbxZ+NneOXFd6OIs7Mp8yyntYdpS9tb+P3/sl+zTuqp8Yp3Nc0dbUvi7L7PbKx1ur07XaNtFtei/EI4sMp4pS6N7GkOa9r2EHMeBCmNDWsmY2Rjg5rhcEbrcE7sp5k9tDXYLijKhjnsY9rWyOjGdpZmykdpoOpab6HitmvOVekAIQhACg3S9Th2Hvd7EkTh45sn0eVOVEelBt8On91p+D22XxU9lknBO2Ipv+S/s5+KEI5KpR+hsm/RRJ+mOZ7cEg/wBJV40jrsYebWn5BUR0UH/3CP3JPoFeeFG8MfuN+isML/5mMz5WxfnFDtCEKQUxjl3Ll7E48sr2+y9w+DyF1C/cubtsqbq66qZymcR4PcXj5OUTF7I0P4el+pOPVfU0qy07rPaeTwfgQViSjeoRq2r6HTmFOvmPAiNw82NH5LYhR3ZCr62nhk9uBl/FtwR81Igrhaq5+aSjwycXybXzFQhC9PAWKZ+UF1ibC9gCTpyA1J7llSWQEdwrbGmqmGSATSsDi0ubTz2Dm2u3Vu/UJpW7a0QaC98rPv8A7MLwTgicBrurtkvmIcO4qMdC+JMioHtcyUn7TMexBNK31fWYwj5r10lVTZocMmZG+MPxOA5ZGGN9wXtu9p1B048LIDV9JeFQmdgja9tZLdwibFJlqABcva4AtDxxBP5KtRIC4t1DhoWkEEW7irl28kDcZwtxz6Mn9Brnu3s3NaCT8FEcdwQYnU1FbSMDfs4bFLGQWSSyC7nyCI2LW5S0a6kg8lFq0Iu8kXuW5rUg4UJtWva75Lz/AK+BCyvBmGg1bm3XGnxRVxmzgD2gb28PVPJY460OIY8Fj+AO6/c5Q4xurmmrVbT4b2va3R67X5P/AGpMdiNuXULssgcae/aGUkx83s594VxUu1UMrI5Y455GSlgY5sEtnZyGh13ABrRe5JtYArm6u/VycOy76qX9Gu2bqNsccl3QOHatcmPm5o5cx8FJo1rRs+pQ5pl0qtVyp78N/PXl4nQd0JtSVbZWtexwc1wBBGoIPEHknKmma8BUIQgBQzpXmy4bN+IxtHm9v5AqZquOmmptSxxcZJb+TGOP1cFzrO0GS8BDjxVNfyRS5StSFBVSfoKJn0TN/TwfZjkJ+AV44WPuY/cb8wCqY6KIrPqJvYpyPN3D/pV2U8eVrW+y0D4CyssMv0zE55K+Lt0SMyEIXexUnkhUR0t0PV1xktpLGx38TRkd/pb8Ve5KrTpmw3NBHUAaxvsfdf8A8gLjiY3gWmT1ezxcb7S0+JTyBwSIVabkubogxHPSmLjBKRa+uSXtA+Ga48lZAVBdGGLdRWBjjZkzeqPK+9h+On8SvqI3H1Vnh58UDC5vQ7LFSttLVfX5mRCELsVgLDLKGtLjewBNgC46cmjUnuCzIQFedDNNLDRSQzQyxPFRI/LLG+O7X5S0tLgA7dw3I6WIJJPsDYoZZTHWxTv6qKSQNjZmzElrSAdd29WFZKgK72pikfjGHTNhndHC2QSPbDKWs6zLku4N7jflxss+1GBzU9UMVo2F7iAyrgZ6UzAdJIhxlbrpxG7XQzyyVAUf0jYKZo2VtJS1Ak6xonh6iRri0teTIGEXABaASBbtDVV3VOzjJ1bweF2EZba8V1XUQh1uBG48Rz8uYVXdImxhdmqadvbb2pomj0hxkjHE8wo1akvaii9yzMN6FeXdlovR9PC3Mqeu1jksDcgtFteKShBDGDk2yzXSXUHi7vCarsl2vaX5W+dya7A7Zuo3CGUk05Pmwn1h+HmPNXhS1LZGh7HBzXAFpBuCDuIK5aupvsBtq6kcIJSTAT5xE8R+HmOCkUK9u7LYpM2ypVF21H2ua6/dfMvZCb0s4e0PaQWuFwQbgg7iCnCnmTEcVSfTHiPWVTIQdIWa+8/X6AK48RqmxRvkcbNa0uJ5AC5XNWN4gaieSd3rFx8BfQfBRcVO0VEvchoOdd1OUV839hgUIXoDUKAa8tPosorUsjz+2mZGPdaQXfQq2lD9jsO6mKmgI1jj61/c+Tn32JUwVtTjwwSPzzG1u2xNSa2b08loCEIX2RgWq2hw4VFPLCR6bC3z4H42W1Xlw0XjV9D2MnFprdHLFREWOc129pLT3EGxWFT7pawLqqj7S0WZNq624SjR3xAB+KgSqZx4ZNH6HhcRHEUY1Y81f38z1E4ggg2INweRGoK6G2Gx1tZTNluMw7Eg5PAF/jvXOyk+we0hoqi7ieqks2Uctey8DmPoSutCpwS12IWbYL8zRuvajt9TogITenma9oc0ggi4I4g7is4KsjEWFTGurersAx0jzuYy1zbedSAAOZT5RXaOGrimbWUkbZ7RmOWBzywuaDma6I+iHDXSwvfeLIB5BjoPWh0MrJIW53Mc0DM3mx18rtx0vfmm2CbVishbUQU0z43FwDvu26tcWuFi6+8FY8O2mjq4qiPJJDPHG7rIZmlr2gtcARwc0kHtDQqP9EFc9mFxNEEjwHzaty2P3z+ZugN5X7cQwxRyvhmAlndTAFoDhMCWhhBO45TZ27ROhtZE2pjopo5IJZQTF1jRlktvDHtJF+7v71EelWrdJS4dK6F8ROIw/dvy5xbrRrlJFza+/iE/r5GYhilPTyMdCaEGqyyWDps9mtEdjbI2xufDvQE2xKs6mN0vVukyjNlZYuI42ueATLBcTjrqeOqhuGuuYy61xvGo5dy25bcWPHeFAdiD9irqzCnaR3+103+XIfvGAcA12v8AEgIv0i7Njr3GnheX9WZpmMALMoNs7db3J9Ub7KtoarOMzWmx8F0fgkPXCSsOjpn3iPKJl2x+IOrrfiVC7P7PySYc2qhikeWuk6wdm2UHRzNbnvUWtQVuKK1L/LM0mpKlVlaNt9/L3I1sUt+BGttV6HyQw3FyLf3vQ3xUF7mqhdpXd/HYnPR7toaNwgmdeAnQ/uid9vwniFdkEwe0OaQQQCCDcEHcQeS5aCm2xG3TqMGGW74rEs4mN3sj8JPDgpVCvw92WxQ5rlLqfrUV3ua6ks6XtoOrjFEw9qUZpO6MHRp94j4AqnSU9xnEX1Mz55DdzjfwHBo7gEyXCrPjlctMvwiwtBQ57vxf22EUg2Jwn7TWQxEdgO6yT3I7OIPibDzWgsrY6OsFMVN1lrS1ZyNPFkQ1c4ctLnzC+qEOOaR8Zrilh8NJ83ovNlhYQMwfN+8dp7jey3+vmtosMUYa0NAsAAAO4aLMrMwdgQhCAEIQgNDtZgrauB8DvWHZPsvHon4rnfEKR0UjonixYS1w5ELqNzb6Kr+lLZMyA1kTfvGC0oH7Rg3PA9oce7wUXE0uJcS3Rd5NjlRn2U33ZfJ+j9Co0rSghCgGxLI6NdtOrLaSd33d7RuPqHgxx9k8FcTHgjRcq3VibC9IJgy09SS6Lcx+8x9z+be/gplCvbuyM1m2UuTdaitea6+K9PgXSotNVVUVfJ+jyy0z4o8rmOBEcjS/P2HO4gt1AUhpqpkjQ9jg5pFwQQQfBZ7KaZjmRmrpHTPdVdRIx0cEsUbbgPk621yWA2A7LbXN9+5ajo3hqKKhZSz0soex8p7OV4Ie8vBBzfitbuU9sghAVptxTVtcyANo3t6jEGTAXbd0ETB23a6OLnus3kFINsNnX1QiqqZ3VVlOc8DyBYg+lDKOLHcuB81K7IyoDU4LiEsrR11M+F4HbDspbcadgg6j8loNu9lpaqakqKd/VyRvdFK4GxNPK0tlA7wCbce1fgprlS2QDZzRHHZjTZjbNa3kBYAeSr7o1w+ooqBtLPSytlY97g5uVws83G527gQVZJCAgKP2s2VleZ6uKlMDGvH3dwSW5buma0eiM1+z3X42UEcF1HPBm1Bs4bjz7j3KneknZJkF6uKzGvPaiJGjjvdHzaeShYihbvRNNlGaXtQq+5/R/R+5leISoUM04iELNS07pHNYwFxJDWgbyToh8ydldm52NwE1lSyL9m3tyu5MHDxO4K9cFgDj1wFmgCOFvBrBxHj+QUc2X2cFPEKNur32fVyb9P3YPy8L81Oo22AAFgBYd1lZ0KXZx13Zhc0x35qt3fZjovU9hKhC7FcCEIQAhCEAJvUw5hwv36g8we4pwkIQFH9ImxxhcamBv3JP3jf3Lj/sPPgoG4Lp+upA8bgSRYgi4ePZd/VU5txsOYS6opWl0V+3H60R8N5Z/e7dBr0P3RNTlObcSVGs9eT6+HmQFK1KQvCiGjZI9mtr6miNmOvHxY/Vp8PZPgrc2d2+paqzM3VSexIQP5XbnfXuVApQ5dadecCtxmVUMS+K3DLqvquZ1UJAeK93XOWC7Y1lLYRzEtHqSdtvlfUKZYb0uuGk9NfmYnf7Xf1UuOJg99DO1sjxVN91cS8PQttKoJS9KFC70nSRn8cd/mwuWwj6QcPd/iWDxDx9Wrt2kOpAlgsTH2qcvgyVoUSl6RMPaL/aGn3Wvd9GrV1fSvRt9ASv8GBo+L3A/JeOrBcz2GBxM9qcvgT8rBNVMYC5zg0DeSQB8VUOK9LMzriGFsfJzznd8BYBQvFtoKmpN5pXPHs3s3yaNFynior2dSwoZFiJ61Gor4stLafpOhiuymAmf7W6Np53td/l8VVWMYxNVPMs7y93Aeq3ua3cAtehQ6lWU9zSYTLqOFXcWvV7iIShe4YS9wa0FxOgDRck8gBvXMnOSWokcd/HgBqT4K19iNlzSBsz25quUfdMO6Fp3vd38z5LxsdsgKUtmmYJKp4vFENREPaeeffwVj4Zh/V3e45pH+m76NHIBT6FDh70jJZtmvafo0XpzfUyYfRCJtr3cTdzuLnHeU8CAEqlFACEIQAhCEAIQhACEIQAmlVS5tQbOta+8EcnDiE7SWQFWbX7ANmcZKcCKbe6ImzJeZjPA/2VV9bQyQvMcrHNcN4cLHy5jvC6dqKdrxlcLjf4HmDwK0GO4BHOzJNH1zBuOglZ3tdx8FGq4ZS1joy6wGdVMPaFXvR6816nOyFYGM9HDxmfRv65o3xu7Ere6x3+dvNQeqo3xOLHsc1w9V7S0/AqDKnKG6NThsZRxCvTkn4c/huN0IKF8kloXzRf8SRLZeHtugZu9JdLZCHgXXlBXqy9AiULY4Tgk9S7LDDI88wOyPecbAeZCneDbAQxEGrkMsm8QQXdbucRr9AulOlKeyIeKzChhl+pLXotX8PUhOAbPVFY/JDGSPWcdGMHNzvyFyrT2V2ajpbsgAlqP2k5HYiv6rBwPcpBQ4Q4sEZaKeEejDHYEj8ZC31NTtjaGMaGgbgFPpUIw13Zksdm1XFdxaR+b839ENsPw9sVzq57tXvO8/0Hcn4RZKuxVghCEPQQhCAEIQgBCEIAQhCAEIQgBIlQgGlVRMk1cNRucDZw8CFrK/By9uV7Y52+zM0X8njit8hAtNUVhimwVG656uanPNv3jPldR2o6NnG/UVcMg4B3Yd59/krxTWooo3+nG13i0E/FcpUKb5FhSzXGUtFO68dSiKjo4r27oQ/3Hj/cQmv/AJDxH/4sn8zP+5XucBg4MLfdc5v0KQ4Gz25h4Sv/AKrn+Uh1ZMX4gxPOMfg/UopuwWIn/DSDxLP+5PYejWuPpNjjHN8gH0Cuj/wKPi+Y+Mr/AOqBs/T8Y83vFzvqUWEh1PJZ/iXsor/eLKpp+juNv6+sj92IZneH9hSTCdkKSOxipJJne3P2W+NjZT6no42ehG1vg0BOV0jRpx2RBrZli6ukpu3hp/VjQwYVKQGueImDdHAMo/m/otlRUEcQsxoHM7yfE708QuvgQba3ESoQh6CEIQAhCEAIQhACEIQAhCEAIQhACEIQAhCEAIQhACEIXjAgSoQgBCEIAQhC9AIQhACEIQAhCEAIQhACEIQAhCEB/9k="/>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680" y="6398770"/>
            <a:ext cx="2133600" cy="390777"/>
          </a:xfrm>
          <a:prstGeom prst="rect">
            <a:avLst/>
          </a:prstGeom>
        </p:spPr>
      </p:pic>
    </p:spTree>
    <p:extLst>
      <p:ext uri="{BB962C8B-B14F-4D97-AF65-F5344CB8AC3E}">
        <p14:creationId xmlns:p14="http://schemas.microsoft.com/office/powerpoint/2010/main" val="2280861500"/>
      </p:ext>
    </p:extLst>
  </p:cSld>
  <p:clrMapOvr>
    <a:masterClrMapping/>
  </p:clrMapOvr>
  <p:transition spd="med">
    <p:fade/>
  </p:transition>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5510F5C-D83B-3F5A-CB27-6A77717B3966}"/>
            </a:ext>
          </a:extLst>
        </p:cNvPr>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B0EAFCB3-354E-D788-D029-F4EA999D0A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B3665C7B-6DE4-7E13-485D-5FB225E8B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CF2046A-26C1-47C2-A736-830FBA459C17}"/>
              </a:ext>
            </a:extLst>
          </p:cNvPr>
          <p:cNvSpPr>
            <a:spLocks noGrp="1"/>
          </p:cNvSpPr>
          <p:nvPr>
            <p:ph type="title"/>
          </p:nvPr>
        </p:nvSpPr>
        <p:spPr>
          <a:xfrm>
            <a:off x="964788" y="804333"/>
            <a:ext cx="3391900" cy="5249334"/>
          </a:xfrm>
        </p:spPr>
        <p:txBody>
          <a:bodyPr>
            <a:normAutofit/>
          </a:bodyPr>
          <a:lstStyle/>
          <a:p>
            <a:pPr algn="r"/>
            <a:r>
              <a:rPr lang="en-US" sz="2400" b="1" u="sng" dirty="0">
                <a:solidFill>
                  <a:srgbClr val="FFFFFF"/>
                </a:solidFill>
                <a:ea typeface="Verdana" panose="020B0604030504040204" pitchFamily="34" charset="0"/>
              </a:rPr>
              <a:t>By name list</a:t>
            </a:r>
          </a:p>
        </p:txBody>
      </p:sp>
      <p:sp>
        <p:nvSpPr>
          <p:cNvPr id="3" name="Content Placeholder 2">
            <a:extLst>
              <a:ext uri="{FF2B5EF4-FFF2-40B4-BE49-F238E27FC236}">
                <a16:creationId xmlns:a16="http://schemas.microsoft.com/office/drawing/2014/main" id="{41939E41-17FA-F633-71E1-185AEE391525}"/>
              </a:ext>
            </a:extLst>
          </p:cNvPr>
          <p:cNvSpPr>
            <a:spLocks noGrp="1"/>
          </p:cNvSpPr>
          <p:nvPr>
            <p:ph idx="1"/>
          </p:nvPr>
        </p:nvSpPr>
        <p:spPr>
          <a:xfrm>
            <a:off x="4951048" y="804333"/>
            <a:ext cx="6306003" cy="5249334"/>
          </a:xfrm>
        </p:spPr>
        <p:txBody>
          <a:bodyPr anchor="ctr">
            <a:normAutofit/>
          </a:bodyPr>
          <a:lstStyle/>
          <a:p>
            <a:pPr marL="0" indent="0">
              <a:spcAft>
                <a:spcPts val="600"/>
              </a:spcAft>
              <a:buClr>
                <a:schemeClr val="accent5">
                  <a:lumMod val="50000"/>
                </a:schemeClr>
              </a:buClr>
              <a:buNone/>
            </a:pPr>
            <a:r>
              <a:rPr lang="en-US" b="1" dirty="0">
                <a:ea typeface="Verdana" panose="020B0604030504040204" pitchFamily="34" charset="0"/>
                <a:cs typeface="Arial" panose="020B0604020202020204" pitchFamily="34" charset="0"/>
              </a:rPr>
              <a:t>		</a:t>
            </a:r>
          </a:p>
          <a:p>
            <a:pPr marL="0" indent="0">
              <a:spcAft>
                <a:spcPts val="600"/>
              </a:spcAft>
              <a:buClr>
                <a:schemeClr val="accent5">
                  <a:lumMod val="50000"/>
                </a:schemeClr>
              </a:buClr>
              <a:buNone/>
            </a:pPr>
            <a:r>
              <a:rPr lang="en-US" b="1" dirty="0">
                <a:ea typeface="Verdana" panose="020B0604030504040204" pitchFamily="34" charset="0"/>
                <a:cs typeface="Arial" panose="020B0604020202020204" pitchFamily="34" charset="0"/>
              </a:rPr>
              <a:t>A community by name list incorporates those who have been assessed for coordinated entry but can also include data shared by non HMIS/non coordinated entry agencies to share information of those experiencing homelessness.</a:t>
            </a:r>
          </a:p>
          <a:p>
            <a:pPr marL="0" indent="0">
              <a:spcAft>
                <a:spcPts val="600"/>
              </a:spcAft>
              <a:buClr>
                <a:schemeClr val="accent5">
                  <a:lumMod val="50000"/>
                </a:schemeClr>
              </a:buClr>
              <a:buNone/>
            </a:pPr>
            <a:r>
              <a:rPr lang="en-US" b="1" dirty="0">
                <a:ea typeface="Verdana" panose="020B0604030504040204" pitchFamily="34" charset="0"/>
                <a:cs typeface="Arial" panose="020B0604020202020204" pitchFamily="34" charset="0"/>
              </a:rPr>
              <a:t>For example; Trinity Jubilee Center sends monthly encrypted spreadsheets with those they have served that have consented to share their information and are looking to get help with housing.</a:t>
            </a:r>
          </a:p>
          <a:p>
            <a:pPr marL="0" indent="0">
              <a:spcAft>
                <a:spcPts val="600"/>
              </a:spcAft>
              <a:buClr>
                <a:schemeClr val="accent5">
                  <a:lumMod val="50000"/>
                </a:schemeClr>
              </a:buClr>
              <a:buNone/>
            </a:pPr>
            <a:r>
              <a:rPr lang="en-US" b="1" dirty="0">
                <a:ea typeface="Verdana" panose="020B0604030504040204" pitchFamily="34" charset="0"/>
                <a:cs typeface="Arial" panose="020B0604020202020204" pitchFamily="34" charset="0"/>
              </a:rPr>
              <a:t>The by name list also includes all of those in HMIS in hub 4 who are in homeless specific projects. </a:t>
            </a:r>
          </a:p>
          <a:p>
            <a:pPr marL="0" indent="0">
              <a:spcAft>
                <a:spcPts val="600"/>
              </a:spcAft>
              <a:buClr>
                <a:schemeClr val="accent5">
                  <a:lumMod val="50000"/>
                </a:schemeClr>
              </a:buClr>
              <a:buNone/>
            </a:pPr>
            <a:r>
              <a:rPr lang="en-US" b="1" dirty="0">
                <a:ea typeface="Verdana" panose="020B0604030504040204" pitchFamily="34" charset="0"/>
                <a:cs typeface="Arial" panose="020B0604020202020204" pitchFamily="34" charset="0"/>
              </a:rPr>
              <a:t>Currently there are 251 individuals on this list. </a:t>
            </a:r>
          </a:p>
          <a:p>
            <a:pPr marL="2743200" lvl="6" indent="0">
              <a:buNone/>
            </a:pPr>
            <a:endParaRPr lang="en-US" b="1" dirty="0">
              <a:ea typeface="Verdana" panose="020B0604030504040204" pitchFamily="34" charset="0"/>
              <a:cs typeface="Arial" panose="020B0604020202020204" pitchFamily="34" charset="0"/>
            </a:endParaRPr>
          </a:p>
        </p:txBody>
      </p:sp>
      <p:sp>
        <p:nvSpPr>
          <p:cNvPr id="20" name="AutoShape 4" descr="data:image/jpeg;base64,/9j/4AAQSkZJRgABAQAAAQABAAD/2wCEAAkGBxMSEhUQExIWFRUVFhcVFRcVFxUVGBUYFxgWFhYWFRYYHSggGBolHhUYITEhJSkrLi4uFx8zODMtNygtLisBCgoKDg0OGhAQGi0lHyAtLS0tLS0tLS0tLS0tLS0tLS0tLS0tLS0tLS0tLS0tLS0tLS0tLS0tLS0tLS0tLS0tLf/AABEIAOEA4QMBIgACEQEDEQH/xAAcAAABBAMBAAAAAAAAAAAAAAAAAQQGBwMFCAL/xABHEAABAwIDBAYHBAgFAgcAAAABAAIDBBEFEiEGMUFRBxMiYXGBMkJScpGhsRQjYsEkM0NTgpLR8ERzssLhotIVFhclVGPx/8QAGwEBAAMBAQEBAAAAAAAAAAAAAAQFBgMBAgf/xAAzEQACAQIEAwUGBwEBAAAAAAAAAQIDEQQFITESQVETImFx0TKBkaHB4QYUI0JisfBSM//aAAwDAQACEQMRAD8AvFCEIAQhCAEIQgBeSlukc4BACC5RTaHbmlprtL88g9SOzneZ3BVvjHSbVSkiK0LTxb2n/wAx0HkFxnXhDRk/C5XicQrxVl1e3+8i66irYwZnPa0c3ENHxK0Fdt3QRXBqGEjgy7/poqDra6SVxdJI97jxe5zj8Sm11Gli3yRdUvw7Ff8ApO/krf3qXZUdKtIPRbI7+ED6lNP/AFdh/cSfFn9VTqLr4eJmTFkeEXJ/EuRnS3Ad8Mg82lPqbpSonaOL2eLbj4gqjUackWJqHksiwr2uvf8AY6PoNr6Kb0KmMnkXZT/1WW7ZKCLgi3Ph8VysCtjhmPVFObwzPZ3B7sv8p0PwXSOLf7kQav4eW9OfxXodN3ShU5gfStK2zaiMPG7PHZrvNp0PlZWRge0lPVgOhka48W7nN7i3epUKsZ7MpcTgMRhvbjp1WqN4heQ5el0IYIQhACEIQAhCEAIQhACEIQAhCQoBV5JQ51lC9uNt2UQ6tgEkzho2+jR7T7bh3ce5fMpKKuzpRozrTUIK7Zu9oNoYKNnWSvtyA1c4/hHH6Kntq9v56olkZMMO7K09p/vuGtu4G3io1iuKy1MhlleXuPPcByaOA7kxVfUxEp6LRGvwGT0qCUqnel8l5Hpxzf8APHxXlCFwLkEJQFt8O2Zq5/1VO9w5lrmj4lepN7HzOpGCvJpebsadCmsHRnWHV5jj96UaeNk5HRm7jWU48HE/7V0VGo+RClmmEi7Oovn6EBSqdnoxl9Wqp3fxuH+1M6no4rm+ixjx+B4PyXjozXI9hmeEnoqi/wB7iHoT+vwieDSWFzPeY63x3JiQuZNjOMleLv5CLLTzOYQ9jnNcNxaSCPMLEhEGk9yzNk+k57LRVnaG4SgDMB/9gHpeI1+qtagro5mCSNwc1wuCDcFcvArfbLbVT0L7xnNGTd7Hei7vHsu71KpYhrSRQ4/JITXHQVn05P0/o6OBShaPZraKGsiEsZ95p9Jh5OH58VvAVPTTV0ZOUJQk4yVmtxUJLpUPAQhCAEIQgBCEIAXlyUlRnbjaZtDAX6GR3ZibzcePgN5Xjdldn3ThKpJQirtmr6QttBRtEMVnTvFxyjb7bu/kFSNTO6Rxke4uJN3OJuSTzK9V9W+V7pZHFz3m5J4lYFWVarm/A3OX4CGFp8P7ub+nkIUIXoD+/wC965Fge4oi4hrQSToABcnwCmuEdHj3AS1cgp2b8ts0jvBu4fPwUu2JwanbAyWjyySP0kmltmjPFuTgb8AppRYQxhzuJkf7b9fgNwU6lho2vJ3Mrj87q8Tp0Vw25vf4MjGCbNwxW+zUY/zqjUnvDd/0UgbhD3frZ3n8MYEbR4W1W4ypbKWrLRKxn6k51HxTk2/E1jMEgH7MO73XcfmU6bh8Q3Rs/lCc2Sr27PiwzOGwn9kz+ULC/Bod4bl90ub9CtjZKlxY08uGPtZs2YezK0SA919CFE8b2GpZbl8Jp3n9rB2mE83M/wCB4qw7JMq+ZRjL2kdaNapRlxU5NeRz3j+w1RTAyC00X7yLX+Zu8fNRggrp2fDxq5hyOO/S7T7zdxUB2s2BZPd8LWwVGpyj9VN4G3ZPkodXC84GjwWfXfBiFb+S+v2KeQnVbRvhe6ORpY5ps5rhYg/0701UM0ikpJNPc2uAY3LRyiWI2O5zT6Lx7Lhy+ivzZbaKKthEseh3Pad7HcWn8lzct3sptBJRTCRty02D2cHt8OY4Fd6NbgeuxVZplscTDjj7a59fD0OkgV6TDCq9k8TZY3ZmvAcD3Hn3p8FZXuYpprR7oVCEIeAhCEAIQkKAb1lQ2NjnuNmtBLjyA3rnba/H3VlQ6U+iOzE32WD8zvPkrA6X9oSxjaJh1kGaS3Bm5o/iIPkO9VGSoOKqXfCarIsFww/MS3e3l194EpEJ5hmHyVEjYYmZnP3Dw1JPcoiNDKSinKT0XMZous1VTOje6N7SHAkOad4I3hYkfQJp7G82V2lloZesYczT6bb6OH5HvV94PjsNTAKiN4yWu4nTJbeH8iFzOpDsjtNJRSh7e0xxHWMJ0cOY5O71Io1nDR7FPmuWLER7SC76+Ze8e0dI4XbV05HMSxn6OSO2kowA41dOASWg9bHYuFrtBvYnXcoB0KYvTx4e5sk8MbjUynK+RjXWOS2hN/NJ0itpjHh01L1ZjnxWGUvjsWyOILHOuN57AB91WJjHuWLUY5TRuDH1MLHEAhrpGNJB3EAm9is2H4nDOCYZo5Q02Jje19jyOUmygO3E7I8awt73NY0Mnu55DQNW2uSveDQRz42+uo3NNOym6qpfFYxyzlxIY0jR7mtyuJG7TmgLFLkxixmnc8RNqInSG9mNkYXG2+zQbmya7VvlbSyOhYZHtyOLG+k9ge0ysbr6RYHALW4RjGG4jkbGY3SQuD2xPb1csLmm4sxwDgRbhogNqdpaMBxNXAA0uDs0rG5SwkOBuRYixQdpKPs/pUBzFrW2lY4uc4hrWtAOpJNtEw6QYwMLrrAC9NMTYAalpufFLsBC04ZR3aDaFhFwDYjUEd6Aktljmha4WcLj+9yyoQEJ2w2SZVss7SVotFNbXuZLzHC6pDEaGSCR0MjS1zDZwP5cx3rqJ7ARYjQqB9Imyf2mLrGAGeMXYeMjBqYz3jgo1ejxd5bl1lOZPDy7Ko+49v4/Yo9LdK9uXQix5HQjxC8qvNlcsLop2oMUwpJHfdyn7sncyTl4O3eNldUZ0XKzXkEOBsRqCOBHH6FdB7BY99rpWPJ7Y7Envjj5jVTsLUuuFmUz3B8Eu3jz0fn1JShIlUszwIQhACb1kwYxz3GwAJJ5AalZioV0p4r1FE5gPalPVjwOrj8AvmcuGLZ1oUnVqxprm7FN7RYo6qqJZ3eu8kdzRowfygLWJEKob1ufotOKhFRWyVl5IVqtno5wQwwCe36RVdmO+vVxaEu/P4BV9snhJq6pkPquOZ/cxurlf2DRBxdNbQ/dxjgI28vE6qZhKf7nyM9n+LcYqhF76vy+5FtvNjhVtzssKlo7LtwmA9R/J3I/8qlqiJzHOY5paWmzgdCCOBXUs0QcLH/87x3qAbd7G/awZGWFS0HKdwmA9U/ituK+69Di70dyFlOa9h+jWfd5P/n7FKL0HW/hC9zxOa4tc0tIJBaRYg8iFiUDzNf7S0Nl0b7UPoiXA5mOcesZzHtDk76qwOkfGKaWDDJInxiP7fC+wLW5Wtz5yW+qATr3qrgpFsZtO+ilzAZoyfvGc+9vJylQxFpa7MoMbkynSXBrOKt04re/cn22NbF/45hYMkejZb3e3TPlyX10zcOaeYjA7Cat1bG0mhqT+mMb/h5NAKhrfYI0dbxUwwnEIqmNs0Tg5rhoR3cCOBHJbFT1Zq6Mo007Pch+0m20FPHTVEc0UkMtTFDI9rg4MY9kr81wdDeMb+9YNo46GryPgkhfWXa6mkhc10oc0h1yWG+TKDmvpYlTYNHJeWsA3ADyQ8I10kzNbhdZmcG3p5Wi5Au4tIa0X3kngl6OZmuw2kLXB1omglpBsRvGnEKTFt0AWQHpCEIAWKZlx56eKypCh4yj+lXZ3qJxVMFo5ScwHqSAXPk4a/FQFdJbXYSKqmkhPrDsnk5urT8VzlPGWuc1ws4EgjvBsVXYmHDK65m0yXFutQ4JPvQ093L0MV1OOijGDDVdQT2JxlHc8egfqPMKDrPSVDo3Nkbo5pa5p72kOB+IXGEuGSZZYqgq9KVOXNP48vmdSRvuAVkWrwSvbPEyVu6RjXjuuNR5FbRWyd9T86s1o9wQhC9B5Kpjpmr81RFBfRkZeRwu82Hyb81czzoudukGq6yvqDfRr8g8Imhn1BPmo2KlaFi6yKnxYri/5Tf0I4hKgKvNna5ZfRVhpEU9T6z3Npo+6+ryPiPgregiDWho3AADyUN2FoslNRx2t926od7zrAX/AJ/kpsFa0Y8MEj8+zCt22JnPxaXktvkCxzRBwsf+R3hZULoQyutvNjftQMsYAqWt7gJwOB/EqZmiLSWuBblNiDoQeRXUs0QcLHyI3g8wqb6QsE+14l9miY0TMpjPId3X9rKwW3B1gfiFFrUOLvIvcrzWVFdjU1XJ9PPwK369tr5tOeq9tN9QVlfGQS0ixGhBGrbaEEcCDomtQRGzsi13Nb5lQkk3Zbmoc5xXFJrht4+4lGx+178PluTeF1usZr/O3k76q9cCx2nq4+sgmZIOOUglviN4XNAbZOcFxR1FUxVkZLbPa2UN3PY46gt4qTh6tnwspM4y51E68bXWr8UdJtxqnM/2TrW9flLurNw4tG8gEajvCfSPABJNgBcnkAqj2uri+pbjNO7OyhNM05dc0U3WdfcW3gPZ4DMpxtTP9op46aF5BreyHttdkOXPM8cjkGUHgZGqcjLNWdnubSmx6nkgNUyUOhaCTIA7LYbze2o714pNo6aVokjkL2Hc5jJHNPgQ2xUK2EmLsAkjeAHRRVULgNbdWHtT3oqxOJmFUrXOIIYbjK8+seIFkPCZ4biEVRGJYXh7DcBzdxsbH5p4tbgssL4WSQACN93ts3JcucS45baEkknxWyQAkKVCA8PF9FQHSdhXUVryBZsoEo8To75hdAlVX020XYp5xvD3RnwcMw+bSo+JjeHkW2S1uzxaXKWhUqEIVabcuzonr89G1hNzFI6PwDu01WGqY6H6sg1Mf4WSjxa4X+gVzAq1oO9NGCzSn2eLml1v8dRUIQupXnh65jx2bPUTv9qWR3xe5dNy7iuWqo9t3if9RULGcjR/h1d+o/AxL1ELkDmQPjovCz0P6yP/ADGf6goZqW7Js6OwWENcR7EMLB8HE/ULcha/DBrIfxNHwjZ/VbAK5PzP/fMVCEIAVf7c7PzirgxakZ1ksLTHNECGuli1PYJ3OFzZWAkIQFObW4fT1rHVMYfDUN0kjkifGZbfhtYvG64JBtvOhVXVMZkDmZSwi1i4WOYcLHXeurpoQ4W8wRwPMKudvti+vzVETQJ26vaN0zR6zeT/AO+SjVaP747l3l2Yq35eu+49L/RvklvpsUvT1JtZ4s8b9NPEL2Rnt7IOZ19L+zZZ5WkEggixsQdLEbwQvAcoXEr3samNKduCUrr+149fHqjc7IbQdT18MoL6eoLmTM7nNDOsaeYHy8FaHRPSymHrJ3B4izU1M7deBrs2c97jlB7mBUsCpZsPtg+ifldcwOPbbxZ+NneOXFd6OIs7Mp8yyntYdpS9tb+P3/sl+zTuqp8Yp3Nc0dbUvi7L7PbKx1ur07XaNtFtei/EI4sMp4pS6N7GkOa9r2EHMeBCmNDWsmY2Rjg5rhcEbrcE7sp5k9tDXYLijKhjnsY9rWyOjGdpZmykdpoOpab6HitmvOVekAIQhACg3S9Th2Hvd7EkTh45sn0eVOVEelBt8On91p+D22XxU9lknBO2Ipv+S/s5+KEI5KpR+hsm/RRJ+mOZ7cEg/wBJV40jrsYebWn5BUR0UH/3CP3JPoFeeFG8MfuN+isML/5mMz5WxfnFDtCEKQUxjl3Ll7E48sr2+y9w+DyF1C/cubtsqbq66qZymcR4PcXj5OUTF7I0P4el+pOPVfU0qy07rPaeTwfgQViSjeoRq2r6HTmFOvmPAiNw82NH5LYhR3ZCr62nhk9uBl/FtwR81Igrhaq5+aSjwycXybXzFQhC9PAWKZ+UF1ibC9gCTpyA1J7llSWQEdwrbGmqmGSATSsDi0ubTz2Dm2u3Vu/UJpW7a0QaC98rPv8A7MLwTgicBrurtkvmIcO4qMdC+JMioHtcyUn7TMexBNK31fWYwj5r10lVTZocMmZG+MPxOA5ZGGN9wXtu9p1B048LIDV9JeFQmdgja9tZLdwibFJlqABcva4AtDxxBP5KtRIC4t1DhoWkEEW7irl28kDcZwtxz6Mn9Brnu3s3NaCT8FEcdwQYnU1FbSMDfs4bFLGQWSSyC7nyCI2LW5S0a6kg8lFq0Iu8kXuW5rUg4UJtWva75Lz/AK+BCyvBmGg1bm3XGnxRVxmzgD2gb28PVPJY460OIY8Fj+AO6/c5Q4xurmmrVbT4b2va3R67X5P/AGpMdiNuXULssgcae/aGUkx83s594VxUu1UMrI5Y455GSlgY5sEtnZyGh13ABrRe5JtYArm6u/VycOy76qX9Gu2bqNsccl3QOHatcmPm5o5cx8FJo1rRs+pQ5pl0qtVyp78N/PXl4nQd0JtSVbZWtexwc1wBBGoIPEHknKmma8BUIQgBQzpXmy4bN+IxtHm9v5AqZquOmmptSxxcZJb+TGOP1cFzrO0GS8BDjxVNfyRS5StSFBVSfoKJn0TN/TwfZjkJ+AV44WPuY/cb8wCqY6KIrPqJvYpyPN3D/pV2U8eVrW+y0D4CyssMv0zE55K+Lt0SMyEIXexUnkhUR0t0PV1xktpLGx38TRkd/pb8Ve5KrTpmw3NBHUAaxvsfdf8A8gLjiY3gWmT1ezxcb7S0+JTyBwSIVabkubogxHPSmLjBKRa+uSXtA+Ga48lZAVBdGGLdRWBjjZkzeqPK+9h+On8SvqI3H1Vnh58UDC5vQ7LFSttLVfX5mRCELsVgLDLKGtLjewBNgC46cmjUnuCzIQFedDNNLDRSQzQyxPFRI/LLG+O7X5S0tLgA7dw3I6WIJJPsDYoZZTHWxTv6qKSQNjZmzElrSAdd29WFZKgK72pikfjGHTNhndHC2QSPbDKWs6zLku4N7jflxss+1GBzU9UMVo2F7iAyrgZ6UzAdJIhxlbrpxG7XQzyyVAUf0jYKZo2VtJS1Ak6xonh6iRri0teTIGEXABaASBbtDVV3VOzjJ1bweF2EZba8V1XUQh1uBG48Rz8uYVXdImxhdmqadvbb2pomj0hxkjHE8wo1akvaii9yzMN6FeXdlovR9PC3Mqeu1jksDcgtFteKShBDGDk2yzXSXUHi7vCarsl2vaX5W+dya7A7Zuo3CGUk05Pmwn1h+HmPNXhS1LZGh7HBzXAFpBuCDuIK5aupvsBtq6kcIJSTAT5xE8R+HmOCkUK9u7LYpM2ypVF21H2ua6/dfMvZCb0s4e0PaQWuFwQbgg7iCnCnmTEcVSfTHiPWVTIQdIWa+8/X6AK48RqmxRvkcbNa0uJ5AC5XNWN4gaieSd3rFx8BfQfBRcVO0VEvchoOdd1OUV839hgUIXoDUKAa8tPosorUsjz+2mZGPdaQXfQq2lD9jsO6mKmgI1jj61/c+Tn32JUwVtTjwwSPzzG1u2xNSa2b08loCEIX2RgWq2hw4VFPLCR6bC3z4H42W1Xlw0XjV9D2MnFprdHLFREWOc129pLT3EGxWFT7pawLqqj7S0WZNq624SjR3xAB+KgSqZx4ZNH6HhcRHEUY1Y81f38z1E4ggg2INweRGoK6G2Gx1tZTNluMw7Eg5PAF/jvXOyk+we0hoqi7ieqks2Uctey8DmPoSutCpwS12IWbYL8zRuvajt9TogITenma9oc0ggi4I4g7is4KsjEWFTGurersAx0jzuYy1zbedSAAOZT5RXaOGrimbWUkbZ7RmOWBzywuaDma6I+iHDXSwvfeLIB5BjoPWh0MrJIW53Mc0DM3mx18rtx0vfmm2CbVishbUQU0z43FwDvu26tcWuFi6+8FY8O2mjq4qiPJJDPHG7rIZmlr2gtcARwc0kHtDQqP9EFc9mFxNEEjwHzaty2P3z+ZugN5X7cQwxRyvhmAlndTAFoDhMCWhhBO45TZ27ROhtZE2pjopo5IJZQTF1jRlktvDHtJF+7v71EelWrdJS4dK6F8ROIw/dvy5xbrRrlJFza+/iE/r5GYhilPTyMdCaEGqyyWDps9mtEdjbI2xufDvQE2xKs6mN0vVukyjNlZYuI42ueATLBcTjrqeOqhuGuuYy61xvGo5dy25bcWPHeFAdiD9irqzCnaR3+103+XIfvGAcA12v8AEgIv0i7Njr3GnheX9WZpmMALMoNs7db3J9Ub7KtoarOMzWmx8F0fgkPXCSsOjpn3iPKJl2x+IOrrfiVC7P7PySYc2qhikeWuk6wdm2UHRzNbnvUWtQVuKK1L/LM0mpKlVlaNt9/L3I1sUt+BGttV6HyQw3FyLf3vQ3xUF7mqhdpXd/HYnPR7toaNwgmdeAnQ/uid9vwniFdkEwe0OaQQQCCDcEHcQeS5aCm2xG3TqMGGW74rEs4mN3sj8JPDgpVCvw92WxQ5rlLqfrUV3ua6ks6XtoOrjFEw9qUZpO6MHRp94j4AqnSU9xnEX1Mz55DdzjfwHBo7gEyXCrPjlctMvwiwtBQ57vxf22EUg2Jwn7TWQxEdgO6yT3I7OIPibDzWgsrY6OsFMVN1lrS1ZyNPFkQ1c4ctLnzC+qEOOaR8Zrilh8NJ83ovNlhYQMwfN+8dp7jey3+vmtosMUYa0NAsAAAO4aLMrMwdgQhCAEIQgNDtZgrauB8DvWHZPsvHon4rnfEKR0UjonixYS1w5ELqNzb6Kr+lLZMyA1kTfvGC0oH7Rg3PA9oce7wUXE0uJcS3Rd5NjlRn2U33ZfJ+j9Co0rSghCgGxLI6NdtOrLaSd33d7RuPqHgxx9k8FcTHgjRcq3VibC9IJgy09SS6Lcx+8x9z+be/gplCvbuyM1m2UuTdaitea6+K9PgXSotNVVUVfJ+jyy0z4o8rmOBEcjS/P2HO4gt1AUhpqpkjQ9jg5pFwQQQfBZ7KaZjmRmrpHTPdVdRIx0cEsUbbgPk621yWA2A7LbXN9+5ajo3hqKKhZSz0soex8p7OV4Ie8vBBzfitbuU9sghAVptxTVtcyANo3t6jEGTAXbd0ETB23a6OLnus3kFINsNnX1QiqqZ3VVlOc8DyBYg+lDKOLHcuB81K7IyoDU4LiEsrR11M+F4HbDspbcadgg6j8loNu9lpaqakqKd/VyRvdFK4GxNPK0tlA7wCbce1fgprlS2QDZzRHHZjTZjbNa3kBYAeSr7o1w+ooqBtLPSytlY97g5uVws83G527gQVZJCAgKP2s2VleZ6uKlMDGvH3dwSW5buma0eiM1+z3X42UEcF1HPBm1Bs4bjz7j3KneknZJkF6uKzGvPaiJGjjvdHzaeShYihbvRNNlGaXtQq+5/R/R+5leISoUM04iELNS07pHNYwFxJDWgbyToh8ydldm52NwE1lSyL9m3tyu5MHDxO4K9cFgDj1wFmgCOFvBrBxHj+QUc2X2cFPEKNur32fVyb9P3YPy8L81Oo22AAFgBYd1lZ0KXZx13Zhc0x35qt3fZjovU9hKhC7FcCEIQAhCEAJvUw5hwv36g8we4pwkIQFH9ImxxhcamBv3JP3jf3Lj/sPPgoG4Lp+upA8bgSRYgi4ePZd/VU5txsOYS6opWl0V+3H60R8N5Z/e7dBr0P3RNTlObcSVGs9eT6+HmQFK1KQvCiGjZI9mtr6miNmOvHxY/Vp8PZPgrc2d2+paqzM3VSexIQP5XbnfXuVApQ5dadecCtxmVUMS+K3DLqvquZ1UJAeK93XOWC7Y1lLYRzEtHqSdtvlfUKZYb0uuGk9NfmYnf7Xf1UuOJg99DO1sjxVN91cS8PQttKoJS9KFC70nSRn8cd/mwuWwj6QcPd/iWDxDx9Wrt2kOpAlgsTH2qcvgyVoUSl6RMPaL/aGn3Wvd9GrV1fSvRt9ASv8GBo+L3A/JeOrBcz2GBxM9qcvgT8rBNVMYC5zg0DeSQB8VUOK9LMzriGFsfJzznd8BYBQvFtoKmpN5pXPHs3s3yaNFynior2dSwoZFiJ61Gor4stLafpOhiuymAmf7W6Np53td/l8VVWMYxNVPMs7y93Aeq3ua3cAtehQ6lWU9zSYTLqOFXcWvV7iIShe4YS9wa0FxOgDRck8gBvXMnOSWokcd/HgBqT4K19iNlzSBsz25quUfdMO6Fp3vd38z5LxsdsgKUtmmYJKp4vFENREPaeeffwVj4Zh/V3e45pH+m76NHIBT6FDh70jJZtmvafo0XpzfUyYfRCJtr3cTdzuLnHeU8CAEqlFACEIQAhCEAIQhACEIQAmlVS5tQbOta+8EcnDiE7SWQFWbX7ANmcZKcCKbe6ImzJeZjPA/2VV9bQyQvMcrHNcN4cLHy5jvC6dqKdrxlcLjf4HmDwK0GO4BHOzJNH1zBuOglZ3tdx8FGq4ZS1joy6wGdVMPaFXvR6816nOyFYGM9HDxmfRv65o3xu7Ere6x3+dvNQeqo3xOLHsc1w9V7S0/AqDKnKG6NThsZRxCvTkn4c/huN0IKF8kloXzRf8SRLZeHtugZu9JdLZCHgXXlBXqy9AiULY4Tgk9S7LDDI88wOyPecbAeZCneDbAQxEGrkMsm8QQXdbucRr9AulOlKeyIeKzChhl+pLXotX8PUhOAbPVFY/JDGSPWcdGMHNzvyFyrT2V2ajpbsgAlqP2k5HYiv6rBwPcpBQ4Q4sEZaKeEejDHYEj8ZC31NTtjaGMaGgbgFPpUIw13Zksdm1XFdxaR+b839ENsPw9sVzq57tXvO8/0Hcn4RZKuxVghCEPQQhCAEIQgBCEIAQhCAEIQgBIlQgGlVRMk1cNRucDZw8CFrK/By9uV7Y52+zM0X8njit8hAtNUVhimwVG656uanPNv3jPldR2o6NnG/UVcMg4B3Yd59/krxTWooo3+nG13i0E/FcpUKb5FhSzXGUtFO68dSiKjo4r27oQ/3Hj/cQmv/AJDxH/4sn8zP+5XucBg4MLfdc5v0KQ4Gz25h4Sv/AKrn+Uh1ZMX4gxPOMfg/UopuwWIn/DSDxLP+5PYejWuPpNjjHN8gH0Cuj/wKPi+Y+Mr/AOqBs/T8Y83vFzvqUWEh1PJZ/iXsor/eLKpp+juNv6+sj92IZneH9hSTCdkKSOxipJJne3P2W+NjZT6no42ehG1vg0BOV0jRpx2RBrZli6ukpu3hp/VjQwYVKQGueImDdHAMo/m/otlRUEcQsxoHM7yfE708QuvgQba3ESoQh6CEIQAhCEAIQhACEIQAhCEAIQhACEIQAhCEAIQhACEIXjAgSoQgBCEIAQhC9AIQhACEIQAhCEAIQhACEIQAhCEB/9k=">
            <a:extLst>
              <a:ext uri="{FF2B5EF4-FFF2-40B4-BE49-F238E27FC236}">
                <a16:creationId xmlns:a16="http://schemas.microsoft.com/office/drawing/2014/main" id="{1B0E7312-4114-3C78-EC63-4A77B548EB0F}"/>
              </a:ext>
            </a:extLst>
          </p:cNvPr>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5" name="Picture 4">
            <a:extLst>
              <a:ext uri="{FF2B5EF4-FFF2-40B4-BE49-F238E27FC236}">
                <a16:creationId xmlns:a16="http://schemas.microsoft.com/office/drawing/2014/main" id="{EC33E3C5-F807-CDA5-97F6-A68ECE2D2AC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680" y="6398770"/>
            <a:ext cx="2133600" cy="390777"/>
          </a:xfrm>
          <a:prstGeom prst="rect">
            <a:avLst/>
          </a:prstGeom>
        </p:spPr>
      </p:pic>
    </p:spTree>
    <p:extLst>
      <p:ext uri="{BB962C8B-B14F-4D97-AF65-F5344CB8AC3E}">
        <p14:creationId xmlns:p14="http://schemas.microsoft.com/office/powerpoint/2010/main" val="2135991501"/>
      </p:ext>
    </p:extLst>
  </p:cSld>
  <p:clrMapOvr>
    <a:masterClrMapping/>
  </p:clrMapOvr>
  <p:transition spd="med">
    <p:fade/>
  </p:transition>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0">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3468" y="643467"/>
            <a:ext cx="3415612" cy="5571066"/>
          </a:xfrm>
        </p:spPr>
        <p:txBody>
          <a:bodyPr>
            <a:normAutofit/>
          </a:bodyPr>
          <a:lstStyle/>
          <a:p>
            <a:r>
              <a:rPr lang="en-US" sz="3500" b="1" u="sng" dirty="0">
                <a:solidFill>
                  <a:srgbClr val="FFFFFF"/>
                </a:solidFill>
                <a:ea typeface="Verdana" panose="020B0604030504040204" pitchFamily="34" charset="0"/>
              </a:rPr>
              <a:t>REFERRALS</a:t>
            </a:r>
          </a:p>
        </p:txBody>
      </p:sp>
      <p:pic>
        <p:nvPicPr>
          <p:cNvPr id="5" name="Picture 4">
            <a:extLst>
              <a:ext uri="{FF2B5EF4-FFF2-40B4-BE49-F238E27FC236}">
                <a16:creationId xmlns:a16="http://schemas.microsoft.com/office/drawing/2014/main" id="{06CA451D-751C-884B-D249-1E6445F9CC9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680" y="6398770"/>
            <a:ext cx="2133600" cy="390777"/>
          </a:xfrm>
          <a:prstGeom prst="rect">
            <a:avLst/>
          </a:prstGeom>
        </p:spPr>
      </p:pic>
      <p:grpSp>
        <p:nvGrpSpPr>
          <p:cNvPr id="6" name="Group 5">
            <a:extLst>
              <a:ext uri="{FF2B5EF4-FFF2-40B4-BE49-F238E27FC236}">
                <a16:creationId xmlns:a16="http://schemas.microsoft.com/office/drawing/2014/main" id="{FB51F21A-20ED-00D5-0BB9-12F41EA60253}"/>
              </a:ext>
            </a:extLst>
          </p:cNvPr>
          <p:cNvGrpSpPr/>
          <p:nvPr/>
        </p:nvGrpSpPr>
        <p:grpSpPr>
          <a:xfrm>
            <a:off x="5291667" y="1672908"/>
            <a:ext cx="5641974" cy="4921250"/>
            <a:chOff x="5291667" y="1672908"/>
            <a:chExt cx="5641974" cy="4921250"/>
          </a:xfrm>
        </p:grpSpPr>
        <p:sp>
          <p:nvSpPr>
            <p:cNvPr id="8" name="Freeform: Shape 7">
              <a:extLst>
                <a:ext uri="{FF2B5EF4-FFF2-40B4-BE49-F238E27FC236}">
                  <a16:creationId xmlns:a16="http://schemas.microsoft.com/office/drawing/2014/main" id="{19421B71-F237-7653-CD68-87850004122F}"/>
                </a:ext>
              </a:extLst>
            </p:cNvPr>
            <p:cNvSpPr/>
            <p:nvPr/>
          </p:nvSpPr>
          <p:spPr>
            <a:xfrm>
              <a:off x="5291667" y="1672908"/>
              <a:ext cx="4513580" cy="1082675"/>
            </a:xfrm>
            <a:custGeom>
              <a:avLst/>
              <a:gdLst>
                <a:gd name="connsiteX0" fmla="*/ 0 w 4513580"/>
                <a:gd name="connsiteY0" fmla="*/ 108268 h 1082675"/>
                <a:gd name="connsiteX1" fmla="*/ 108268 w 4513580"/>
                <a:gd name="connsiteY1" fmla="*/ 0 h 1082675"/>
                <a:gd name="connsiteX2" fmla="*/ 4405313 w 4513580"/>
                <a:gd name="connsiteY2" fmla="*/ 0 h 1082675"/>
                <a:gd name="connsiteX3" fmla="*/ 4513581 w 4513580"/>
                <a:gd name="connsiteY3" fmla="*/ 108268 h 1082675"/>
                <a:gd name="connsiteX4" fmla="*/ 4513580 w 4513580"/>
                <a:gd name="connsiteY4" fmla="*/ 974408 h 1082675"/>
                <a:gd name="connsiteX5" fmla="*/ 4405312 w 4513580"/>
                <a:gd name="connsiteY5" fmla="*/ 1082676 h 1082675"/>
                <a:gd name="connsiteX6" fmla="*/ 108268 w 4513580"/>
                <a:gd name="connsiteY6" fmla="*/ 1082675 h 1082675"/>
                <a:gd name="connsiteX7" fmla="*/ 0 w 4513580"/>
                <a:gd name="connsiteY7" fmla="*/ 974407 h 1082675"/>
                <a:gd name="connsiteX8" fmla="*/ 0 w 4513580"/>
                <a:gd name="connsiteY8" fmla="*/ 108268 h 1082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13580" h="1082675">
                  <a:moveTo>
                    <a:pt x="0" y="108268"/>
                  </a:moveTo>
                  <a:cubicBezTo>
                    <a:pt x="0" y="48473"/>
                    <a:pt x="48473" y="0"/>
                    <a:pt x="108268" y="0"/>
                  </a:cubicBezTo>
                  <a:lnTo>
                    <a:pt x="4405313" y="0"/>
                  </a:lnTo>
                  <a:cubicBezTo>
                    <a:pt x="4465108" y="0"/>
                    <a:pt x="4513581" y="48473"/>
                    <a:pt x="4513581" y="108268"/>
                  </a:cubicBezTo>
                  <a:cubicBezTo>
                    <a:pt x="4513581" y="396981"/>
                    <a:pt x="4513580" y="685695"/>
                    <a:pt x="4513580" y="974408"/>
                  </a:cubicBezTo>
                  <a:cubicBezTo>
                    <a:pt x="4513580" y="1034203"/>
                    <a:pt x="4465107" y="1082676"/>
                    <a:pt x="4405312" y="1082676"/>
                  </a:cubicBezTo>
                  <a:lnTo>
                    <a:pt x="108268" y="1082675"/>
                  </a:lnTo>
                  <a:cubicBezTo>
                    <a:pt x="48473" y="1082675"/>
                    <a:pt x="0" y="1034202"/>
                    <a:pt x="0" y="974407"/>
                  </a:cubicBezTo>
                  <a:lnTo>
                    <a:pt x="0" y="108268"/>
                  </a:lnTo>
                  <a:close/>
                </a:path>
              </a:pathLst>
            </a:custGeom>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txBody>
            <a:bodyPr spcFirstLastPara="0" vert="horz" wrap="square" lIns="96480" tIns="96480" rIns="1292836" bIns="96480" numCol="1" spcCol="1270" anchor="ctr" anchorCtr="0">
              <a:noAutofit/>
            </a:bodyPr>
            <a:lstStyle/>
            <a:p>
              <a:pPr marL="0" lvl="0" indent="0" algn="l" defTabSz="755650">
                <a:lnSpc>
                  <a:spcPct val="90000"/>
                </a:lnSpc>
                <a:spcBef>
                  <a:spcPct val="0"/>
                </a:spcBef>
                <a:spcAft>
                  <a:spcPct val="35000"/>
                </a:spcAft>
                <a:buNone/>
              </a:pPr>
              <a:r>
                <a:rPr lang="en-US" sz="1700" b="1" kern="1200" dirty="0"/>
                <a:t>A uniform referral process to fill all housing program openings funded with CoC and ESG Dollars</a:t>
              </a:r>
              <a:br>
                <a:rPr lang="en-US" sz="1700" b="1" kern="1200" dirty="0"/>
              </a:br>
              <a:endParaRPr lang="en-US" sz="1700" kern="1200" dirty="0"/>
            </a:p>
          </p:txBody>
        </p:sp>
        <p:sp>
          <p:nvSpPr>
            <p:cNvPr id="9" name="Freeform: Shape 8">
              <a:extLst>
                <a:ext uri="{FF2B5EF4-FFF2-40B4-BE49-F238E27FC236}">
                  <a16:creationId xmlns:a16="http://schemas.microsoft.com/office/drawing/2014/main" id="{2F027C6D-2E2D-C206-2C01-8C5A9BB43B08}"/>
                </a:ext>
              </a:extLst>
            </p:cNvPr>
            <p:cNvSpPr/>
            <p:nvPr/>
          </p:nvSpPr>
          <p:spPr>
            <a:xfrm>
              <a:off x="5669679" y="2952433"/>
              <a:ext cx="4513580" cy="1082675"/>
            </a:xfrm>
            <a:custGeom>
              <a:avLst/>
              <a:gdLst>
                <a:gd name="connsiteX0" fmla="*/ 0 w 4513580"/>
                <a:gd name="connsiteY0" fmla="*/ 108268 h 1082675"/>
                <a:gd name="connsiteX1" fmla="*/ 108268 w 4513580"/>
                <a:gd name="connsiteY1" fmla="*/ 0 h 1082675"/>
                <a:gd name="connsiteX2" fmla="*/ 4405313 w 4513580"/>
                <a:gd name="connsiteY2" fmla="*/ 0 h 1082675"/>
                <a:gd name="connsiteX3" fmla="*/ 4513581 w 4513580"/>
                <a:gd name="connsiteY3" fmla="*/ 108268 h 1082675"/>
                <a:gd name="connsiteX4" fmla="*/ 4513580 w 4513580"/>
                <a:gd name="connsiteY4" fmla="*/ 974408 h 1082675"/>
                <a:gd name="connsiteX5" fmla="*/ 4405312 w 4513580"/>
                <a:gd name="connsiteY5" fmla="*/ 1082676 h 1082675"/>
                <a:gd name="connsiteX6" fmla="*/ 108268 w 4513580"/>
                <a:gd name="connsiteY6" fmla="*/ 1082675 h 1082675"/>
                <a:gd name="connsiteX7" fmla="*/ 0 w 4513580"/>
                <a:gd name="connsiteY7" fmla="*/ 974407 h 1082675"/>
                <a:gd name="connsiteX8" fmla="*/ 0 w 4513580"/>
                <a:gd name="connsiteY8" fmla="*/ 108268 h 1082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13580" h="1082675">
                  <a:moveTo>
                    <a:pt x="0" y="108268"/>
                  </a:moveTo>
                  <a:cubicBezTo>
                    <a:pt x="0" y="48473"/>
                    <a:pt x="48473" y="0"/>
                    <a:pt x="108268" y="0"/>
                  </a:cubicBezTo>
                  <a:lnTo>
                    <a:pt x="4405313" y="0"/>
                  </a:lnTo>
                  <a:cubicBezTo>
                    <a:pt x="4465108" y="0"/>
                    <a:pt x="4513581" y="48473"/>
                    <a:pt x="4513581" y="108268"/>
                  </a:cubicBezTo>
                  <a:cubicBezTo>
                    <a:pt x="4513581" y="396981"/>
                    <a:pt x="4513580" y="685695"/>
                    <a:pt x="4513580" y="974408"/>
                  </a:cubicBezTo>
                  <a:cubicBezTo>
                    <a:pt x="4513580" y="1034203"/>
                    <a:pt x="4465107" y="1082676"/>
                    <a:pt x="4405312" y="1082676"/>
                  </a:cubicBezTo>
                  <a:lnTo>
                    <a:pt x="108268" y="1082675"/>
                  </a:lnTo>
                  <a:cubicBezTo>
                    <a:pt x="48473" y="1082675"/>
                    <a:pt x="0" y="1034202"/>
                    <a:pt x="0" y="974407"/>
                  </a:cubicBezTo>
                  <a:lnTo>
                    <a:pt x="0" y="108268"/>
                  </a:lnTo>
                  <a:close/>
                </a:path>
              </a:pathLst>
            </a:custGeom>
          </p:spPr>
          <p:style>
            <a:lnRef idx="2">
              <a:schemeClr val="lt1">
                <a:hueOff val="0"/>
                <a:satOff val="0"/>
                <a:lumOff val="0"/>
                <a:alphaOff val="0"/>
              </a:schemeClr>
            </a:lnRef>
            <a:fillRef idx="1">
              <a:schemeClr val="accent2">
                <a:hueOff val="-441124"/>
                <a:satOff val="497"/>
                <a:lumOff val="1177"/>
                <a:alphaOff val="0"/>
              </a:schemeClr>
            </a:fillRef>
            <a:effectRef idx="0">
              <a:schemeClr val="accent2">
                <a:hueOff val="-441124"/>
                <a:satOff val="497"/>
                <a:lumOff val="1177"/>
                <a:alphaOff val="0"/>
              </a:schemeClr>
            </a:effectRef>
            <a:fontRef idx="minor">
              <a:schemeClr val="lt1"/>
            </a:fontRef>
          </p:style>
          <p:txBody>
            <a:bodyPr spcFirstLastPara="0" vert="horz" wrap="square" lIns="96480" tIns="96480" rIns="1178232" bIns="96480" numCol="1" spcCol="1270" anchor="ctr" anchorCtr="0">
              <a:noAutofit/>
            </a:bodyPr>
            <a:lstStyle/>
            <a:p>
              <a:pPr marL="0" lvl="0" indent="0" algn="l" defTabSz="755650">
                <a:lnSpc>
                  <a:spcPct val="90000"/>
                </a:lnSpc>
                <a:spcBef>
                  <a:spcPct val="0"/>
                </a:spcBef>
                <a:spcAft>
                  <a:spcPct val="35000"/>
                </a:spcAft>
                <a:buNone/>
              </a:pPr>
              <a:r>
                <a:rPr lang="en-US" sz="1700" b="1" kern="1200" dirty="0"/>
                <a:t>A Low-Barrier &amp; Housing First referral process</a:t>
              </a:r>
              <a:br>
                <a:rPr lang="en-US" sz="1700" b="1" kern="1200" dirty="0"/>
              </a:br>
              <a:endParaRPr lang="en-US" sz="1700" kern="1200" dirty="0"/>
            </a:p>
          </p:txBody>
        </p:sp>
        <p:sp>
          <p:nvSpPr>
            <p:cNvPr id="14" name="Freeform: Shape 13">
              <a:extLst>
                <a:ext uri="{FF2B5EF4-FFF2-40B4-BE49-F238E27FC236}">
                  <a16:creationId xmlns:a16="http://schemas.microsoft.com/office/drawing/2014/main" id="{DFAD830E-8178-C40A-5467-D9B02779CD9B}"/>
                </a:ext>
              </a:extLst>
            </p:cNvPr>
            <p:cNvSpPr/>
            <p:nvPr/>
          </p:nvSpPr>
          <p:spPr>
            <a:xfrm>
              <a:off x="6042049" y="4231958"/>
              <a:ext cx="4513580" cy="1082675"/>
            </a:xfrm>
            <a:custGeom>
              <a:avLst/>
              <a:gdLst>
                <a:gd name="connsiteX0" fmla="*/ 0 w 4513580"/>
                <a:gd name="connsiteY0" fmla="*/ 108268 h 1082675"/>
                <a:gd name="connsiteX1" fmla="*/ 108268 w 4513580"/>
                <a:gd name="connsiteY1" fmla="*/ 0 h 1082675"/>
                <a:gd name="connsiteX2" fmla="*/ 4405313 w 4513580"/>
                <a:gd name="connsiteY2" fmla="*/ 0 h 1082675"/>
                <a:gd name="connsiteX3" fmla="*/ 4513581 w 4513580"/>
                <a:gd name="connsiteY3" fmla="*/ 108268 h 1082675"/>
                <a:gd name="connsiteX4" fmla="*/ 4513580 w 4513580"/>
                <a:gd name="connsiteY4" fmla="*/ 974408 h 1082675"/>
                <a:gd name="connsiteX5" fmla="*/ 4405312 w 4513580"/>
                <a:gd name="connsiteY5" fmla="*/ 1082676 h 1082675"/>
                <a:gd name="connsiteX6" fmla="*/ 108268 w 4513580"/>
                <a:gd name="connsiteY6" fmla="*/ 1082675 h 1082675"/>
                <a:gd name="connsiteX7" fmla="*/ 0 w 4513580"/>
                <a:gd name="connsiteY7" fmla="*/ 974407 h 1082675"/>
                <a:gd name="connsiteX8" fmla="*/ 0 w 4513580"/>
                <a:gd name="connsiteY8" fmla="*/ 108268 h 1082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13580" h="1082675">
                  <a:moveTo>
                    <a:pt x="0" y="108268"/>
                  </a:moveTo>
                  <a:cubicBezTo>
                    <a:pt x="0" y="48473"/>
                    <a:pt x="48473" y="0"/>
                    <a:pt x="108268" y="0"/>
                  </a:cubicBezTo>
                  <a:lnTo>
                    <a:pt x="4405313" y="0"/>
                  </a:lnTo>
                  <a:cubicBezTo>
                    <a:pt x="4465108" y="0"/>
                    <a:pt x="4513581" y="48473"/>
                    <a:pt x="4513581" y="108268"/>
                  </a:cubicBezTo>
                  <a:cubicBezTo>
                    <a:pt x="4513581" y="396981"/>
                    <a:pt x="4513580" y="685695"/>
                    <a:pt x="4513580" y="974408"/>
                  </a:cubicBezTo>
                  <a:cubicBezTo>
                    <a:pt x="4513580" y="1034203"/>
                    <a:pt x="4465107" y="1082676"/>
                    <a:pt x="4405312" y="1082676"/>
                  </a:cubicBezTo>
                  <a:lnTo>
                    <a:pt x="108268" y="1082675"/>
                  </a:lnTo>
                  <a:cubicBezTo>
                    <a:pt x="48473" y="1082675"/>
                    <a:pt x="0" y="1034202"/>
                    <a:pt x="0" y="974407"/>
                  </a:cubicBezTo>
                  <a:lnTo>
                    <a:pt x="0" y="108268"/>
                  </a:lnTo>
                  <a:close/>
                </a:path>
              </a:pathLst>
            </a:custGeom>
          </p:spPr>
          <p:style>
            <a:lnRef idx="2">
              <a:schemeClr val="lt1">
                <a:hueOff val="0"/>
                <a:satOff val="0"/>
                <a:lumOff val="0"/>
                <a:alphaOff val="0"/>
              </a:schemeClr>
            </a:lnRef>
            <a:fillRef idx="1">
              <a:schemeClr val="accent2">
                <a:hueOff val="-882249"/>
                <a:satOff val="995"/>
                <a:lumOff val="2353"/>
                <a:alphaOff val="0"/>
              </a:schemeClr>
            </a:fillRef>
            <a:effectRef idx="0">
              <a:schemeClr val="accent2">
                <a:hueOff val="-882249"/>
                <a:satOff val="995"/>
                <a:lumOff val="2353"/>
                <a:alphaOff val="0"/>
              </a:schemeClr>
            </a:effectRef>
            <a:fontRef idx="minor">
              <a:schemeClr val="lt1"/>
            </a:fontRef>
          </p:style>
          <p:txBody>
            <a:bodyPr spcFirstLastPara="0" vert="horz" wrap="square" lIns="96480" tIns="96480" rIns="1172590" bIns="96480" numCol="1" spcCol="1270" anchor="ctr" anchorCtr="0">
              <a:noAutofit/>
            </a:bodyPr>
            <a:lstStyle/>
            <a:p>
              <a:pPr marL="0" lvl="0" indent="0" algn="l" defTabSz="755650">
                <a:lnSpc>
                  <a:spcPct val="90000"/>
                </a:lnSpc>
                <a:spcBef>
                  <a:spcPct val="0"/>
                </a:spcBef>
                <a:spcAft>
                  <a:spcPct val="35000"/>
                </a:spcAft>
                <a:buNone/>
              </a:pPr>
              <a:r>
                <a:rPr lang="en-US" sz="1700" b="1" kern="1200"/>
                <a:t>An inventory of participating projects</a:t>
              </a:r>
              <a:br>
                <a:rPr lang="en-US" sz="1700" b="1" kern="1200"/>
              </a:br>
              <a:endParaRPr lang="en-US" sz="1700" kern="1200"/>
            </a:p>
          </p:txBody>
        </p:sp>
        <p:sp>
          <p:nvSpPr>
            <p:cNvPr id="17" name="Freeform: Shape 16">
              <a:extLst>
                <a:ext uri="{FF2B5EF4-FFF2-40B4-BE49-F238E27FC236}">
                  <a16:creationId xmlns:a16="http://schemas.microsoft.com/office/drawing/2014/main" id="{97C7F887-0472-F589-E4FC-CB63E7E7E45C}"/>
                </a:ext>
              </a:extLst>
            </p:cNvPr>
            <p:cNvSpPr/>
            <p:nvPr/>
          </p:nvSpPr>
          <p:spPr>
            <a:xfrm>
              <a:off x="6420061" y="5511483"/>
              <a:ext cx="4513580" cy="1082675"/>
            </a:xfrm>
            <a:custGeom>
              <a:avLst/>
              <a:gdLst>
                <a:gd name="connsiteX0" fmla="*/ 0 w 4513580"/>
                <a:gd name="connsiteY0" fmla="*/ 108268 h 1082675"/>
                <a:gd name="connsiteX1" fmla="*/ 108268 w 4513580"/>
                <a:gd name="connsiteY1" fmla="*/ 0 h 1082675"/>
                <a:gd name="connsiteX2" fmla="*/ 4405313 w 4513580"/>
                <a:gd name="connsiteY2" fmla="*/ 0 h 1082675"/>
                <a:gd name="connsiteX3" fmla="*/ 4513581 w 4513580"/>
                <a:gd name="connsiteY3" fmla="*/ 108268 h 1082675"/>
                <a:gd name="connsiteX4" fmla="*/ 4513580 w 4513580"/>
                <a:gd name="connsiteY4" fmla="*/ 974408 h 1082675"/>
                <a:gd name="connsiteX5" fmla="*/ 4405312 w 4513580"/>
                <a:gd name="connsiteY5" fmla="*/ 1082676 h 1082675"/>
                <a:gd name="connsiteX6" fmla="*/ 108268 w 4513580"/>
                <a:gd name="connsiteY6" fmla="*/ 1082675 h 1082675"/>
                <a:gd name="connsiteX7" fmla="*/ 0 w 4513580"/>
                <a:gd name="connsiteY7" fmla="*/ 974407 h 1082675"/>
                <a:gd name="connsiteX8" fmla="*/ 0 w 4513580"/>
                <a:gd name="connsiteY8" fmla="*/ 108268 h 1082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13580" h="1082675">
                  <a:moveTo>
                    <a:pt x="0" y="108268"/>
                  </a:moveTo>
                  <a:cubicBezTo>
                    <a:pt x="0" y="48473"/>
                    <a:pt x="48473" y="0"/>
                    <a:pt x="108268" y="0"/>
                  </a:cubicBezTo>
                  <a:lnTo>
                    <a:pt x="4405313" y="0"/>
                  </a:lnTo>
                  <a:cubicBezTo>
                    <a:pt x="4465108" y="0"/>
                    <a:pt x="4513581" y="48473"/>
                    <a:pt x="4513581" y="108268"/>
                  </a:cubicBezTo>
                  <a:cubicBezTo>
                    <a:pt x="4513581" y="396981"/>
                    <a:pt x="4513580" y="685695"/>
                    <a:pt x="4513580" y="974408"/>
                  </a:cubicBezTo>
                  <a:cubicBezTo>
                    <a:pt x="4513580" y="1034203"/>
                    <a:pt x="4465107" y="1082676"/>
                    <a:pt x="4405312" y="1082676"/>
                  </a:cubicBezTo>
                  <a:lnTo>
                    <a:pt x="108268" y="1082675"/>
                  </a:lnTo>
                  <a:cubicBezTo>
                    <a:pt x="48473" y="1082675"/>
                    <a:pt x="0" y="1034202"/>
                    <a:pt x="0" y="974407"/>
                  </a:cubicBezTo>
                  <a:lnTo>
                    <a:pt x="0" y="108268"/>
                  </a:lnTo>
                  <a:close/>
                </a:path>
              </a:pathLst>
            </a:custGeom>
          </p:spPr>
          <p:style>
            <a:lnRef idx="2">
              <a:schemeClr val="lt1">
                <a:hueOff val="0"/>
                <a:satOff val="0"/>
                <a:lumOff val="0"/>
                <a:alphaOff val="0"/>
              </a:schemeClr>
            </a:lnRef>
            <a:fillRef idx="1">
              <a:schemeClr val="accent2">
                <a:hueOff val="-1323373"/>
                <a:satOff val="1492"/>
                <a:lumOff val="3530"/>
                <a:alphaOff val="0"/>
              </a:schemeClr>
            </a:fillRef>
            <a:effectRef idx="0">
              <a:schemeClr val="accent2">
                <a:hueOff val="-1323373"/>
                <a:satOff val="1492"/>
                <a:lumOff val="3530"/>
                <a:alphaOff val="0"/>
              </a:schemeClr>
            </a:effectRef>
            <a:fontRef idx="minor">
              <a:schemeClr val="lt1"/>
            </a:fontRef>
          </p:style>
          <p:txBody>
            <a:bodyPr spcFirstLastPara="0" vert="horz" wrap="square" lIns="96480" tIns="96480" rIns="1178232" bIns="96480" numCol="1" spcCol="1270" anchor="ctr" anchorCtr="0">
              <a:noAutofit/>
            </a:bodyPr>
            <a:lstStyle/>
            <a:p>
              <a:pPr marL="0" lvl="0" indent="0" algn="l" defTabSz="755650">
                <a:lnSpc>
                  <a:spcPct val="90000"/>
                </a:lnSpc>
                <a:spcBef>
                  <a:spcPct val="0"/>
                </a:spcBef>
                <a:spcAft>
                  <a:spcPct val="35000"/>
                </a:spcAft>
                <a:buNone/>
              </a:pPr>
              <a:r>
                <a:rPr lang="en-US" sz="1700" b="1" kern="1200" dirty="0"/>
                <a:t>A nondiscrimination policy</a:t>
              </a:r>
              <a:br>
                <a:rPr lang="en-US" sz="1700" b="1" kern="1200" dirty="0"/>
              </a:br>
              <a:endParaRPr lang="en-US" sz="1700" kern="1200" dirty="0"/>
            </a:p>
          </p:txBody>
        </p:sp>
      </p:grpSp>
    </p:spTree>
    <p:extLst>
      <p:ext uri="{BB962C8B-B14F-4D97-AF65-F5344CB8AC3E}">
        <p14:creationId xmlns:p14="http://schemas.microsoft.com/office/powerpoint/2010/main" val="2212221400"/>
      </p:ext>
    </p:extLst>
  </p:cSld>
  <p:clrMapOvr>
    <a:masterClrMapping/>
  </p:clrMapOvr>
  <p:transition spd="med">
    <p:fade/>
  </p:transition>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964788" y="804333"/>
            <a:ext cx="3391900" cy="5249334"/>
          </a:xfrm>
        </p:spPr>
        <p:txBody>
          <a:bodyPr>
            <a:normAutofit/>
          </a:bodyPr>
          <a:lstStyle/>
          <a:p>
            <a:pPr algn="r"/>
            <a:r>
              <a:rPr lang="en-US" sz="3100" b="1" u="sng" dirty="0">
                <a:solidFill>
                  <a:srgbClr val="FFFFFF"/>
                </a:solidFill>
                <a:latin typeface="Verdana" panose="020B0604030504040204" pitchFamily="34" charset="0"/>
                <a:ea typeface="Verdana" panose="020B0604030504040204" pitchFamily="34" charset="0"/>
              </a:rPr>
              <a:t>What type of resources are accessible?</a:t>
            </a:r>
          </a:p>
        </p:txBody>
      </p:sp>
      <p:sp>
        <p:nvSpPr>
          <p:cNvPr id="3" name="Content Placeholder 2"/>
          <p:cNvSpPr>
            <a:spLocks noGrp="1"/>
          </p:cNvSpPr>
          <p:nvPr>
            <p:ph idx="1"/>
          </p:nvPr>
        </p:nvSpPr>
        <p:spPr>
          <a:xfrm>
            <a:off x="4951048" y="804333"/>
            <a:ext cx="6306003" cy="5249334"/>
          </a:xfrm>
        </p:spPr>
        <p:txBody>
          <a:bodyPr anchor="ctr">
            <a:normAutofit/>
          </a:bodyPr>
          <a:lstStyle/>
          <a:p>
            <a:pPr marL="128016" lvl="1" indent="0">
              <a:buNone/>
            </a:pPr>
            <a:r>
              <a:rPr lang="en-US" b="1" dirty="0">
                <a:ea typeface="Verdana" panose="020B0604030504040204" pitchFamily="34" charset="0"/>
              </a:rPr>
              <a:t>Statewide DHHS Permanent Supportive Housing Program, Preble Street Rapid Rehousing Program, </a:t>
            </a:r>
            <a:r>
              <a:rPr lang="en-US" b="1" dirty="0" err="1">
                <a:ea typeface="Verdana" panose="020B0604030504040204" pitchFamily="34" charset="0"/>
              </a:rPr>
              <a:t>Mainehousing</a:t>
            </a:r>
            <a:r>
              <a:rPr lang="en-US" b="1" dirty="0">
                <a:ea typeface="Verdana" panose="020B0604030504040204" pitchFamily="34" charset="0"/>
              </a:rPr>
              <a:t> STEP vouchers, and in the future Home for Good, “Housing First” properties will be allocated and matched through this system.</a:t>
            </a:r>
            <a:endParaRPr lang="en-US" b="1" dirty="0">
              <a:ea typeface="Verdana" panose="020B0604030504040204" pitchFamily="34" charset="0"/>
              <a:cs typeface="Arial" panose="020B0604020202020204" pitchFamily="34"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680" y="6398770"/>
            <a:ext cx="2133600" cy="390777"/>
          </a:xfrm>
          <a:prstGeom prst="rect">
            <a:avLst/>
          </a:prstGeom>
        </p:spPr>
      </p:pic>
    </p:spTree>
    <p:extLst>
      <p:ext uri="{BB962C8B-B14F-4D97-AF65-F5344CB8AC3E}">
        <p14:creationId xmlns:p14="http://schemas.microsoft.com/office/powerpoint/2010/main" val="3751941687"/>
      </p:ext>
    </p:extLst>
  </p:cSld>
  <p:clrMapOvr>
    <a:masterClrMapping/>
  </p:clrMapOvr>
  <p:transition spd="med">
    <p:fade/>
  </p:transition>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964788" y="804333"/>
            <a:ext cx="3391900" cy="5249334"/>
          </a:xfrm>
          <a:prstGeom prst="rect">
            <a:avLst/>
          </a:prstGeom>
        </p:spPr>
        <p:txBody>
          <a:bodyPr vert="horz" lIns="91440" tIns="45720" rIns="91440" bIns="45720" rtlCol="0" anchor="ctr">
            <a:normAutofit/>
          </a:bodyPr>
          <a:lstStyle/>
          <a:p>
            <a:pPr algn="r">
              <a:lnSpc>
                <a:spcPct val="80000"/>
              </a:lnSpc>
              <a:spcBef>
                <a:spcPct val="0"/>
              </a:spcBef>
              <a:spcAft>
                <a:spcPts val="600"/>
              </a:spcAft>
            </a:pPr>
            <a:r>
              <a:rPr lang="en-US" sz="5000" b="1" i="1" cap="all" spc="100">
                <a:solidFill>
                  <a:srgbClr val="FFFFFF"/>
                </a:solidFill>
                <a:latin typeface="+mj-lt"/>
                <a:ea typeface="+mj-ea"/>
                <a:cs typeface="+mj-cs"/>
              </a:rPr>
              <a:t> Questions??</a:t>
            </a:r>
          </a:p>
        </p:txBody>
      </p:sp>
      <p:sp>
        <p:nvSpPr>
          <p:cNvPr id="5" name="Content Placeholder 4">
            <a:extLst>
              <a:ext uri="{FF2B5EF4-FFF2-40B4-BE49-F238E27FC236}">
                <a16:creationId xmlns:a16="http://schemas.microsoft.com/office/drawing/2014/main" id="{61E21117-5CE7-8F6B-90AD-0E7D793767BE}"/>
              </a:ext>
            </a:extLst>
          </p:cNvPr>
          <p:cNvSpPr>
            <a:spLocks noGrp="1"/>
          </p:cNvSpPr>
          <p:nvPr>
            <p:ph idx="1"/>
          </p:nvPr>
        </p:nvSpPr>
        <p:spPr>
          <a:xfrm>
            <a:off x="4951048" y="804333"/>
            <a:ext cx="6306003" cy="5249334"/>
          </a:xfrm>
        </p:spPr>
        <p:txBody>
          <a:bodyPr vert="horz" lIns="45720" tIns="45720" rIns="45720" bIns="45720" rtlCol="0" anchor="ctr">
            <a:normAutofit/>
          </a:bodyPr>
          <a:lstStyle/>
          <a:p>
            <a:endParaRPr lang="en-US"/>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680" y="6398770"/>
            <a:ext cx="2133600" cy="390777"/>
          </a:xfrm>
          <a:prstGeom prst="rect">
            <a:avLst/>
          </a:prstGeom>
        </p:spPr>
      </p:pic>
    </p:spTree>
    <p:extLst>
      <p:ext uri="{BB962C8B-B14F-4D97-AF65-F5344CB8AC3E}">
        <p14:creationId xmlns:p14="http://schemas.microsoft.com/office/powerpoint/2010/main" val="3327819239"/>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2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3468" y="643467"/>
            <a:ext cx="3415612" cy="5571066"/>
          </a:xfrm>
        </p:spPr>
        <p:txBody>
          <a:bodyPr>
            <a:normAutofit/>
          </a:bodyPr>
          <a:lstStyle/>
          <a:p>
            <a:r>
              <a:rPr lang="en-US" sz="3900" b="1" u="sng" dirty="0">
                <a:solidFill>
                  <a:srgbClr val="FFFFFF"/>
                </a:solidFill>
                <a:ea typeface="Verdana" panose="020B0604030504040204" pitchFamily="34" charset="0"/>
              </a:rPr>
              <a:t>Today’s</a:t>
            </a:r>
            <a:r>
              <a:rPr lang="en-US" sz="3900" b="1" u="sng" dirty="0">
                <a:solidFill>
                  <a:srgbClr val="FFFFFF"/>
                </a:solidFill>
                <a:latin typeface="Verdana" panose="020B0604030504040204" pitchFamily="34" charset="0"/>
                <a:ea typeface="Verdana" panose="020B0604030504040204" pitchFamily="34" charset="0"/>
              </a:rPr>
              <a:t> Overview</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680" y="6398770"/>
            <a:ext cx="2133600" cy="390777"/>
          </a:xfrm>
          <a:prstGeom prst="rect">
            <a:avLst/>
          </a:prstGeom>
        </p:spPr>
      </p:pic>
      <p:graphicFrame>
        <p:nvGraphicFramePr>
          <p:cNvPr id="20" name="Content Placeholder 2">
            <a:extLst>
              <a:ext uri="{FF2B5EF4-FFF2-40B4-BE49-F238E27FC236}">
                <a16:creationId xmlns:a16="http://schemas.microsoft.com/office/drawing/2014/main" id="{D92A722B-4A6C-A21F-84FD-E7DC6E2569D6}"/>
              </a:ext>
            </a:extLst>
          </p:cNvPr>
          <p:cNvGraphicFramePr>
            <a:graphicFrameLocks noGrp="1"/>
          </p:cNvGraphicFramePr>
          <p:nvPr>
            <p:ph idx="1"/>
            <p:extLst>
              <p:ext uri="{D42A27DB-BD31-4B8C-83A1-F6EECF244321}">
                <p14:modId xmlns:p14="http://schemas.microsoft.com/office/powerpoint/2010/main" val="1981311644"/>
              </p:ext>
            </p:extLst>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896124309"/>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3468" y="643467"/>
            <a:ext cx="3415612" cy="5571066"/>
          </a:xfrm>
        </p:spPr>
        <p:txBody>
          <a:bodyPr>
            <a:normAutofit/>
          </a:bodyPr>
          <a:lstStyle/>
          <a:p>
            <a:r>
              <a:rPr lang="en-US" b="1" u="sng" dirty="0">
                <a:solidFill>
                  <a:srgbClr val="FFFFFF"/>
                </a:solidFill>
                <a:ea typeface="Verdana" panose="020B0604030504040204" pitchFamily="34" charset="0"/>
              </a:rPr>
              <a:t>Point in time</a:t>
            </a:r>
            <a:endParaRPr lang="en-US" b="1" dirty="0">
              <a:solidFill>
                <a:srgbClr val="FFFFFF"/>
              </a:solidFill>
              <a:ea typeface="Verdana" panose="020B0604030504040204" pitchFamily="34" charset="0"/>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680" y="6398770"/>
            <a:ext cx="2133600" cy="390777"/>
          </a:xfrm>
          <a:prstGeom prst="rect">
            <a:avLst/>
          </a:prstGeom>
        </p:spPr>
      </p:pic>
      <p:graphicFrame>
        <p:nvGraphicFramePr>
          <p:cNvPr id="17" name="Content Placeholder 2">
            <a:extLst>
              <a:ext uri="{FF2B5EF4-FFF2-40B4-BE49-F238E27FC236}">
                <a16:creationId xmlns:a16="http://schemas.microsoft.com/office/drawing/2014/main" id="{9416D752-9257-7969-1386-F0E47475E262}"/>
              </a:ext>
            </a:extLst>
          </p:cNvPr>
          <p:cNvGraphicFramePr>
            <a:graphicFrameLocks noGrp="1"/>
          </p:cNvGraphicFramePr>
          <p:nvPr>
            <p:ph idx="1"/>
            <p:extLst>
              <p:ext uri="{D42A27DB-BD31-4B8C-83A1-F6EECF244321}">
                <p14:modId xmlns:p14="http://schemas.microsoft.com/office/powerpoint/2010/main" val="1331658301"/>
              </p:ext>
            </p:extLst>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24171048"/>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D3EA52E-DC33-D23A-069B-740D4EFA9D9B}"/>
            </a:ext>
          </a:extLst>
        </p:cNvPr>
        <p:cNvGrpSpPr/>
        <p:nvPr/>
      </p:nvGrpSpPr>
      <p:grpSpPr>
        <a:xfrm>
          <a:off x="0" y="0"/>
          <a:ext cx="0" cy="0"/>
          <a:chOff x="0" y="0"/>
          <a:chExt cx="0" cy="0"/>
        </a:xfrm>
      </p:grpSpPr>
      <p:sp>
        <p:nvSpPr>
          <p:cNvPr id="33" name="Rectangle 32">
            <a:extLst>
              <a:ext uri="{FF2B5EF4-FFF2-40B4-BE49-F238E27FC236}">
                <a16:creationId xmlns:a16="http://schemas.microsoft.com/office/drawing/2014/main" id="{F7422F06-6017-4361-8872-E0E2CEB20B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72168C8-827E-3DCB-9FF8-7502DB61D676}"/>
              </a:ext>
            </a:extLst>
          </p:cNvPr>
          <p:cNvSpPr>
            <a:spLocks noGrp="1"/>
          </p:cNvSpPr>
          <p:nvPr>
            <p:ph type="title"/>
          </p:nvPr>
        </p:nvSpPr>
        <p:spPr>
          <a:xfrm>
            <a:off x="643468" y="643467"/>
            <a:ext cx="3415612" cy="5571066"/>
          </a:xfrm>
        </p:spPr>
        <p:txBody>
          <a:bodyPr>
            <a:normAutofit/>
          </a:bodyPr>
          <a:lstStyle/>
          <a:p>
            <a:r>
              <a:rPr lang="en-US" sz="4300" b="1" u="sng">
                <a:solidFill>
                  <a:srgbClr val="FFFFFF"/>
                </a:solidFill>
                <a:ea typeface="Verdana" panose="020B0604030504040204" pitchFamily="34" charset="0"/>
              </a:rPr>
              <a:t>Opportunities to volunteer</a:t>
            </a:r>
            <a:endParaRPr lang="en-US" sz="4300" b="1">
              <a:solidFill>
                <a:srgbClr val="FFFFFF"/>
              </a:solidFill>
              <a:ea typeface="Verdana" panose="020B0604030504040204" pitchFamily="34" charset="0"/>
            </a:endParaRPr>
          </a:p>
        </p:txBody>
      </p:sp>
      <p:pic>
        <p:nvPicPr>
          <p:cNvPr id="4" name="Picture 3">
            <a:extLst>
              <a:ext uri="{FF2B5EF4-FFF2-40B4-BE49-F238E27FC236}">
                <a16:creationId xmlns:a16="http://schemas.microsoft.com/office/drawing/2014/main" id="{C30357BA-987D-E730-F8E9-2B7C946D355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680" y="6398770"/>
            <a:ext cx="2133600" cy="390777"/>
          </a:xfrm>
          <a:prstGeom prst="rect">
            <a:avLst/>
          </a:prstGeom>
        </p:spPr>
      </p:pic>
      <p:graphicFrame>
        <p:nvGraphicFramePr>
          <p:cNvPr id="17" name="Content Placeholder 2">
            <a:extLst>
              <a:ext uri="{FF2B5EF4-FFF2-40B4-BE49-F238E27FC236}">
                <a16:creationId xmlns:a16="http://schemas.microsoft.com/office/drawing/2014/main" id="{75878398-5C36-E915-8893-93B58059BE09}"/>
              </a:ext>
            </a:extLst>
          </p:cNvPr>
          <p:cNvGraphicFramePr>
            <a:graphicFrameLocks noGrp="1"/>
          </p:cNvGraphicFramePr>
          <p:nvPr>
            <p:ph idx="1"/>
            <p:extLst>
              <p:ext uri="{D42A27DB-BD31-4B8C-83A1-F6EECF244321}">
                <p14:modId xmlns:p14="http://schemas.microsoft.com/office/powerpoint/2010/main" val="3090880872"/>
              </p:ext>
            </p:extLst>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029279531"/>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57518F5-972B-4016-A46F-8E5F3D6B26A1}"/>
            </a:ext>
          </a:extLst>
        </p:cNvPr>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E982F0-1C87-F2FE-8B4C-3C6BDBBE9D23}"/>
              </a:ext>
            </a:extLst>
          </p:cNvPr>
          <p:cNvSpPr>
            <a:spLocks noGrp="1"/>
          </p:cNvSpPr>
          <p:nvPr>
            <p:ph type="title"/>
          </p:nvPr>
        </p:nvSpPr>
        <p:spPr>
          <a:xfrm>
            <a:off x="964788" y="804333"/>
            <a:ext cx="3391900" cy="5249334"/>
          </a:xfrm>
        </p:spPr>
        <p:txBody>
          <a:bodyPr>
            <a:normAutofit/>
          </a:bodyPr>
          <a:lstStyle/>
          <a:p>
            <a:pPr algn="r"/>
            <a:r>
              <a:rPr lang="en-US" b="1" u="sng" dirty="0">
                <a:solidFill>
                  <a:srgbClr val="FFFFFF"/>
                </a:solidFill>
                <a:ea typeface="Verdana" panose="020B0604030504040204" pitchFamily="34" charset="0"/>
              </a:rPr>
              <a:t>How are people counted</a:t>
            </a:r>
            <a:endParaRPr lang="en-US" b="1">
              <a:solidFill>
                <a:srgbClr val="FFFFFF"/>
              </a:solidFill>
              <a:ea typeface="Verdana" panose="020B0604030504040204" pitchFamily="34" charset="0"/>
            </a:endParaRPr>
          </a:p>
        </p:txBody>
      </p:sp>
      <p:sp>
        <p:nvSpPr>
          <p:cNvPr id="5" name="Content Placeholder 4">
            <a:extLst>
              <a:ext uri="{FF2B5EF4-FFF2-40B4-BE49-F238E27FC236}">
                <a16:creationId xmlns:a16="http://schemas.microsoft.com/office/drawing/2014/main" id="{6258D009-BFE1-7558-4BDD-DEC69814C078}"/>
              </a:ext>
            </a:extLst>
          </p:cNvPr>
          <p:cNvSpPr>
            <a:spLocks noGrp="1"/>
          </p:cNvSpPr>
          <p:nvPr>
            <p:ph idx="1"/>
          </p:nvPr>
        </p:nvSpPr>
        <p:spPr>
          <a:xfrm>
            <a:off x="4951048" y="804333"/>
            <a:ext cx="6306003" cy="5249334"/>
          </a:xfrm>
        </p:spPr>
        <p:txBody>
          <a:bodyPr anchor="ctr">
            <a:normAutofit/>
          </a:bodyPr>
          <a:lstStyle/>
          <a:p>
            <a:r>
              <a:rPr lang="en-US" b="1" dirty="0"/>
              <a:t>A CoC approved survey is used to identify each unique individual experiencing unsheltered homelessness and gather important demographic and geographic information which is used to drive funding and program prioritization. Participants are allowed to provide as much or as little information as they wish to share. All information is voluntary.</a:t>
            </a:r>
          </a:p>
          <a:p>
            <a:r>
              <a:rPr lang="en-US" b="1" dirty="0"/>
              <a:t>Information is either completed on a paper survey and securely scanned and emailed, or by mail. The preferred method is using the Counting Us App and submits the surveys immediately and eliminates lag time and postal logistics.</a:t>
            </a:r>
          </a:p>
          <a:p>
            <a:endParaRPr lang="en-US" dirty="0"/>
          </a:p>
        </p:txBody>
      </p:sp>
      <p:pic>
        <p:nvPicPr>
          <p:cNvPr id="4" name="Picture 3">
            <a:extLst>
              <a:ext uri="{FF2B5EF4-FFF2-40B4-BE49-F238E27FC236}">
                <a16:creationId xmlns:a16="http://schemas.microsoft.com/office/drawing/2014/main" id="{C04ADD2E-F794-744F-7CEA-A32F5B95044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680" y="6398770"/>
            <a:ext cx="2133600" cy="390777"/>
          </a:xfrm>
          <a:prstGeom prst="rect">
            <a:avLst/>
          </a:prstGeom>
        </p:spPr>
      </p:pic>
    </p:spTree>
    <p:extLst>
      <p:ext uri="{BB962C8B-B14F-4D97-AF65-F5344CB8AC3E}">
        <p14:creationId xmlns:p14="http://schemas.microsoft.com/office/powerpoint/2010/main" val="3218839112"/>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168B22F-796F-CA33-D449-1B558760193E}"/>
            </a:ext>
          </a:extLst>
        </p:cNvPr>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E7C50DA4-B0B5-1E75-D687-67F70E55B3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5B1ACADD-D6A4-0976-8ABA-673F12C5E1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6FF106A-AEFB-3265-4F8E-4B717602737A}"/>
              </a:ext>
            </a:extLst>
          </p:cNvPr>
          <p:cNvSpPr>
            <a:spLocks noGrp="1"/>
          </p:cNvSpPr>
          <p:nvPr>
            <p:ph type="title"/>
          </p:nvPr>
        </p:nvSpPr>
        <p:spPr>
          <a:xfrm>
            <a:off x="964788" y="804333"/>
            <a:ext cx="3391900" cy="5249334"/>
          </a:xfrm>
        </p:spPr>
        <p:txBody>
          <a:bodyPr>
            <a:normAutofit/>
          </a:bodyPr>
          <a:lstStyle/>
          <a:p>
            <a:pPr algn="r"/>
            <a:r>
              <a:rPr lang="en-US" b="1" u="sng" dirty="0">
                <a:solidFill>
                  <a:srgbClr val="FFFFFF"/>
                </a:solidFill>
                <a:ea typeface="Verdana" panose="020B0604030504040204" pitchFamily="34" charset="0"/>
              </a:rPr>
              <a:t>How are volunteers trained</a:t>
            </a:r>
            <a:endParaRPr lang="en-US" b="1" dirty="0">
              <a:solidFill>
                <a:srgbClr val="FFFFFF"/>
              </a:solidFill>
              <a:ea typeface="Verdana" panose="020B0604030504040204" pitchFamily="34" charset="0"/>
            </a:endParaRPr>
          </a:p>
        </p:txBody>
      </p:sp>
      <p:sp>
        <p:nvSpPr>
          <p:cNvPr id="5" name="Content Placeholder 4">
            <a:extLst>
              <a:ext uri="{FF2B5EF4-FFF2-40B4-BE49-F238E27FC236}">
                <a16:creationId xmlns:a16="http://schemas.microsoft.com/office/drawing/2014/main" id="{176AE165-6016-085F-E890-C73EC0D7F205}"/>
              </a:ext>
            </a:extLst>
          </p:cNvPr>
          <p:cNvSpPr>
            <a:spLocks noGrp="1"/>
          </p:cNvSpPr>
          <p:nvPr>
            <p:ph idx="1"/>
          </p:nvPr>
        </p:nvSpPr>
        <p:spPr>
          <a:xfrm>
            <a:off x="4951048" y="804333"/>
            <a:ext cx="6306003" cy="5249334"/>
          </a:xfrm>
        </p:spPr>
        <p:txBody>
          <a:bodyPr anchor="ctr">
            <a:normAutofit/>
          </a:bodyPr>
          <a:lstStyle/>
          <a:p>
            <a:r>
              <a:rPr lang="en-US" b="1" dirty="0"/>
              <a:t>There are various aspects of the Point in Time count that the CoC and the hubs host via webinars to outline safety guidelines, interviewing etiquette as well as SimTech specific training that can be reviewed to use the Counting Us App. </a:t>
            </a:r>
          </a:p>
          <a:p>
            <a:r>
              <a:rPr lang="en-US" b="1" dirty="0"/>
              <a:t>Leading up to the start of the count, the hub will also host office hours the three business days beforehand (January 14-16) to handle any questions or review training steps for anyone in need.</a:t>
            </a:r>
            <a:endParaRPr lang="en-US" dirty="0"/>
          </a:p>
        </p:txBody>
      </p:sp>
      <p:pic>
        <p:nvPicPr>
          <p:cNvPr id="4" name="Picture 3">
            <a:extLst>
              <a:ext uri="{FF2B5EF4-FFF2-40B4-BE49-F238E27FC236}">
                <a16:creationId xmlns:a16="http://schemas.microsoft.com/office/drawing/2014/main" id="{98F65A6A-4B60-7D76-925C-A31BA1671CD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680" y="6398770"/>
            <a:ext cx="2133600" cy="390777"/>
          </a:xfrm>
          <a:prstGeom prst="rect">
            <a:avLst/>
          </a:prstGeom>
        </p:spPr>
      </p:pic>
    </p:spTree>
    <p:extLst>
      <p:ext uri="{BB962C8B-B14F-4D97-AF65-F5344CB8AC3E}">
        <p14:creationId xmlns:p14="http://schemas.microsoft.com/office/powerpoint/2010/main" val="2388098647"/>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D153EAA-C275-A197-2402-71804D9998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B79A88-9192-FD7F-3EC1-563A2D477235}"/>
              </a:ext>
            </a:extLst>
          </p:cNvPr>
          <p:cNvSpPr>
            <a:spLocks noGrp="1"/>
          </p:cNvSpPr>
          <p:nvPr>
            <p:ph type="title"/>
          </p:nvPr>
        </p:nvSpPr>
        <p:spPr>
          <a:xfrm>
            <a:off x="1024128" y="585216"/>
            <a:ext cx="9720072" cy="1499616"/>
          </a:xfrm>
        </p:spPr>
        <p:txBody>
          <a:bodyPr>
            <a:normAutofit/>
          </a:bodyPr>
          <a:lstStyle/>
          <a:p>
            <a:r>
              <a:rPr lang="en-US" b="1" u="sng">
                <a:ea typeface="Verdana" panose="020B0604030504040204" pitchFamily="34" charset="0"/>
              </a:rPr>
              <a:t>Where will people be counted?</a:t>
            </a:r>
            <a:endParaRPr lang="en-US" b="1">
              <a:ea typeface="Verdana" panose="020B0604030504040204" pitchFamily="34" charset="0"/>
            </a:endParaRPr>
          </a:p>
        </p:txBody>
      </p:sp>
      <p:pic>
        <p:nvPicPr>
          <p:cNvPr id="4" name="Picture 3">
            <a:extLst>
              <a:ext uri="{FF2B5EF4-FFF2-40B4-BE49-F238E27FC236}">
                <a16:creationId xmlns:a16="http://schemas.microsoft.com/office/drawing/2014/main" id="{CF4C8AE1-DE33-8CB7-4563-C87F935D568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680" y="6398770"/>
            <a:ext cx="2133600" cy="390777"/>
          </a:xfrm>
          <a:prstGeom prst="rect">
            <a:avLst/>
          </a:prstGeom>
        </p:spPr>
      </p:pic>
      <p:graphicFrame>
        <p:nvGraphicFramePr>
          <p:cNvPr id="17" name="Content Placeholder 2">
            <a:extLst>
              <a:ext uri="{FF2B5EF4-FFF2-40B4-BE49-F238E27FC236}">
                <a16:creationId xmlns:a16="http://schemas.microsoft.com/office/drawing/2014/main" id="{6E6172C9-03C1-A672-2306-686BCA6B8310}"/>
              </a:ext>
            </a:extLst>
          </p:cNvPr>
          <p:cNvGraphicFramePr>
            <a:graphicFrameLocks noGrp="1"/>
          </p:cNvGraphicFramePr>
          <p:nvPr>
            <p:ph idx="1"/>
            <p:extLst>
              <p:ext uri="{D42A27DB-BD31-4B8C-83A1-F6EECF244321}">
                <p14:modId xmlns:p14="http://schemas.microsoft.com/office/powerpoint/2010/main" val="3629321129"/>
              </p:ext>
            </p:extLst>
          </p:nvPr>
        </p:nvGraphicFramePr>
        <p:xfrm>
          <a:off x="1023938" y="2286000"/>
          <a:ext cx="9720262" cy="402272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762367429"/>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0AE4C84F-7457-4662-AFA3-554A32B9C3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DF9B39E-8A25-4BC3-B3C0-ACD46B94E6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2457"/>
            <a:ext cx="12188952" cy="228554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4128" y="4971088"/>
            <a:ext cx="9720072" cy="1499616"/>
          </a:xfrm>
        </p:spPr>
        <p:txBody>
          <a:bodyPr>
            <a:normAutofit/>
          </a:bodyPr>
          <a:lstStyle/>
          <a:p>
            <a:r>
              <a:rPr lang="en-US" b="1" u="sng">
                <a:solidFill>
                  <a:srgbClr val="FFFFFF"/>
                </a:solidFill>
                <a:ea typeface="Verdana" panose="020B0604030504040204" pitchFamily="34" charset="0"/>
              </a:rPr>
              <a:t>What is Coordinated Entry</a:t>
            </a:r>
            <a:r>
              <a:rPr lang="en-US" b="1">
                <a:solidFill>
                  <a:srgbClr val="FFFFFF"/>
                </a:solidFill>
                <a:ea typeface="Verdana" panose="020B0604030504040204" pitchFamily="34" charset="0"/>
              </a:rPr>
              <a:t>?</a:t>
            </a:r>
          </a:p>
        </p:txBody>
      </p:sp>
      <p:cxnSp>
        <p:nvCxnSpPr>
          <p:cNvPr id="15" name="Straight Connector 14">
            <a:extLst>
              <a:ext uri="{FF2B5EF4-FFF2-40B4-BE49-F238E27FC236}">
                <a16:creationId xmlns:a16="http://schemas.microsoft.com/office/drawing/2014/main" id="{BA91CE2E-0B4F-41F3-95F2-0EB7003685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5242273"/>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680" y="6398770"/>
            <a:ext cx="2133600" cy="390777"/>
          </a:xfrm>
          <a:prstGeom prst="rect">
            <a:avLst/>
          </a:prstGeom>
        </p:spPr>
      </p:pic>
      <p:graphicFrame>
        <p:nvGraphicFramePr>
          <p:cNvPr id="6" name="Content Placeholder 2">
            <a:extLst>
              <a:ext uri="{FF2B5EF4-FFF2-40B4-BE49-F238E27FC236}">
                <a16:creationId xmlns:a16="http://schemas.microsoft.com/office/drawing/2014/main" id="{D2EB85BF-56E9-A0D1-D8BE-7FE29F9A25FE}"/>
              </a:ext>
            </a:extLst>
          </p:cNvPr>
          <p:cNvGraphicFramePr>
            <a:graphicFrameLocks noGrp="1"/>
          </p:cNvGraphicFramePr>
          <p:nvPr>
            <p:ph idx="1"/>
            <p:extLst>
              <p:ext uri="{D42A27DB-BD31-4B8C-83A1-F6EECF244321}">
                <p14:modId xmlns:p14="http://schemas.microsoft.com/office/powerpoint/2010/main" val="3629797457"/>
              </p:ext>
            </p:extLst>
          </p:nvPr>
        </p:nvGraphicFramePr>
        <p:xfrm>
          <a:off x="642938" y="642938"/>
          <a:ext cx="10896600" cy="335513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148039168"/>
      </p:ext>
    </p:extLst>
  </p:cSld>
  <p:clrMapOvr>
    <a:masterClrMapping/>
  </p:clrMapOvr>
  <p:transition spd="med">
    <p:fad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CE SLIDE DECK THEME</Template>
  <TotalTime>15382</TotalTime>
  <Words>2865</Words>
  <Application>Microsoft Office PowerPoint</Application>
  <PresentationFormat>Widescreen</PresentationFormat>
  <Paragraphs>258</Paragraphs>
  <Slides>25</Slides>
  <Notes>21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25</vt:i4>
      </vt:variant>
    </vt:vector>
  </HeadingPairs>
  <TitlesOfParts>
    <vt:vector size="33" baseType="lpstr">
      <vt:lpstr>Calibri</vt:lpstr>
      <vt:lpstr>Tw Cen MT</vt:lpstr>
      <vt:lpstr>Tw Cen MT Condensed</vt:lpstr>
      <vt:lpstr>Verdana</vt:lpstr>
      <vt:lpstr>Wingdings</vt:lpstr>
      <vt:lpstr>Wingdings 3</vt:lpstr>
      <vt:lpstr>YACgEZ1cb1Q 0</vt:lpstr>
      <vt:lpstr>Integral</vt:lpstr>
      <vt:lpstr>Point in Time &amp;Maine Coordinated Entry System Overview –  Info Session</vt:lpstr>
      <vt:lpstr>Hub 4-Androscoggin contact information</vt:lpstr>
      <vt:lpstr>Today’s Overview</vt:lpstr>
      <vt:lpstr>Point in time</vt:lpstr>
      <vt:lpstr>Opportunities to volunteer</vt:lpstr>
      <vt:lpstr>How are people counted</vt:lpstr>
      <vt:lpstr>How are volunteers trained</vt:lpstr>
      <vt:lpstr>Where will people be counted?</vt:lpstr>
      <vt:lpstr>What is Coordinated Entry?</vt:lpstr>
      <vt:lpstr>Guiding Values for Maine’s CE Design</vt:lpstr>
      <vt:lpstr>What does a coordinated entry system do</vt:lpstr>
      <vt:lpstr>What does a coordinated entry system not do</vt:lpstr>
      <vt:lpstr>What barriers currently exist with the system?</vt:lpstr>
      <vt:lpstr>The Four Steps of Coordinated Entry</vt:lpstr>
      <vt:lpstr>PowerPoint Presentation</vt:lpstr>
      <vt:lpstr>Access points-In Maine’s Coordinated Entry System (CES) there are designated Access Points in each Service Hub; a multisite access approach. In hub 4, Androscoggin county, these access points include:  </vt:lpstr>
      <vt:lpstr>Access point responsibilities</vt:lpstr>
      <vt:lpstr>ASSESSMENT</vt:lpstr>
      <vt:lpstr>PRIORITIZATION</vt:lpstr>
      <vt:lpstr>Maine’s CES  Prioritization Process</vt:lpstr>
      <vt:lpstr>CASE CONFERENCING</vt:lpstr>
      <vt:lpstr>By name list</vt:lpstr>
      <vt:lpstr>REFERRALS</vt:lpstr>
      <vt:lpstr>What type of resources are accessible?</vt:lpstr>
      <vt:lpstr>PowerPoint Presentation</vt:lpstr>
    </vt:vector>
  </TitlesOfParts>
  <Company>MaineHousing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Introduction to Maine’s Coordinated Entry System</dc:title>
  <dc:creator>Tara Hembree</dc:creator>
  <cp:lastModifiedBy>Julia Kimball</cp:lastModifiedBy>
  <cp:revision>144</cp:revision>
  <cp:lastPrinted>2022-09-15T18:46:26Z</cp:lastPrinted>
  <dcterms:created xsi:type="dcterms:W3CDTF">2022-05-20T14:17:35Z</dcterms:created>
  <dcterms:modified xsi:type="dcterms:W3CDTF">2025-11-18T12:33:14Z</dcterms:modified>
</cp:coreProperties>
</file>